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handoutMasterIdLst>
    <p:handoutMasterId r:id="rId31"/>
  </p:handoutMasterIdLst>
  <p:sldIdLst>
    <p:sldId id="256" r:id="rId2"/>
    <p:sldId id="257" r:id="rId3"/>
    <p:sldId id="258" r:id="rId4"/>
    <p:sldId id="276" r:id="rId5"/>
    <p:sldId id="277" r:id="rId6"/>
    <p:sldId id="282" r:id="rId7"/>
    <p:sldId id="284" r:id="rId8"/>
    <p:sldId id="280" r:id="rId9"/>
    <p:sldId id="281" r:id="rId10"/>
    <p:sldId id="286" r:id="rId11"/>
    <p:sldId id="263" r:id="rId12"/>
    <p:sldId id="287" r:id="rId13"/>
    <p:sldId id="288" r:id="rId14"/>
    <p:sldId id="264" r:id="rId15"/>
    <p:sldId id="292" r:id="rId16"/>
    <p:sldId id="266" r:id="rId17"/>
    <p:sldId id="279" r:id="rId18"/>
    <p:sldId id="293" r:id="rId19"/>
    <p:sldId id="294" r:id="rId20"/>
    <p:sldId id="295" r:id="rId21"/>
    <p:sldId id="296" r:id="rId22"/>
    <p:sldId id="297" r:id="rId23"/>
    <p:sldId id="265" r:id="rId24"/>
    <p:sldId id="269" r:id="rId25"/>
    <p:sldId id="270" r:id="rId26"/>
    <p:sldId id="271" r:id="rId27"/>
    <p:sldId id="278" r:id="rId28"/>
    <p:sldId id="29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15" autoAdjust="0"/>
  </p:normalViewPr>
  <p:slideViewPr>
    <p:cSldViewPr snapToGrid="0" snapToObjects="1">
      <p:cViewPr varScale="1">
        <p:scale>
          <a:sx n="63" d="100"/>
          <a:sy n="63" d="100"/>
        </p:scale>
        <p:origin x="17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11D9B1-7831-4E45-AE3D-6779E7D8D3C1}" type="datetimeFigureOut">
              <a:rPr lang="en-US" smtClean="0"/>
              <a:t>6/6/2016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5A602F-CA66-5249-872B-8B2A22C1391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E7DD6-7099-1746-99FF-AF78983BA566}" type="datetimeFigureOut">
              <a:rPr lang="en-US" smtClean="0"/>
              <a:pPr/>
              <a:t>6/6/2016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A9263C-D6C3-B949-9BDA-B7E08AC05E08}" type="slidenum">
              <a:rPr lang="en-US" smtClean="0"/>
              <a:pPr/>
              <a:t>‹#›</a:t>
            </a:fld>
            <a:endParaRPr lang="en-US"/>
          </a:p>
        </p:txBody>
      </p:sp>
    </p:spTree>
    <p:extLst>
      <p:ext uri="{BB962C8B-B14F-4D97-AF65-F5344CB8AC3E}">
        <p14:creationId xmlns:p14="http://schemas.microsoft.com/office/powerpoint/2010/main" val="30300980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A9263C-D6C3-B949-9BDA-B7E08AC05E0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May IEM spotlight – united kingdom, meet IEM newcomers, interviews with professionals in the field</a:t>
            </a:r>
          </a:p>
        </p:txBody>
      </p:sp>
      <p:sp>
        <p:nvSpPr>
          <p:cNvPr id="4" name="Slide Number Placeholder 3"/>
          <p:cNvSpPr>
            <a:spLocks noGrp="1"/>
          </p:cNvSpPr>
          <p:nvPr>
            <p:ph type="sldNum" sz="quarter" idx="10"/>
          </p:nvPr>
        </p:nvSpPr>
        <p:spPr/>
        <p:txBody>
          <a:bodyPr/>
          <a:lstStyle/>
          <a:p>
            <a:fld id="{38A9263C-D6C3-B949-9BDA-B7E08AC05E08}"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English</a:t>
            </a:r>
            <a:r>
              <a:rPr lang="en-US" sz="1200" b="1" kern="1200" baseline="0" dirty="0">
                <a:solidFill>
                  <a:schemeClr val="tx1"/>
                </a:solidFill>
                <a:latin typeface="+mn-lt"/>
                <a:ea typeface="+mn-ea"/>
                <a:cs typeface="+mn-cs"/>
              </a:rPr>
              <a:t> USA </a:t>
            </a:r>
          </a:p>
          <a:p>
            <a:endParaRPr lang="en-US" sz="1200" b="0" kern="1200" baseline="0" dirty="0">
              <a:solidFill>
                <a:schemeClr val="tx1"/>
              </a:solidFill>
              <a:latin typeface="+mn-lt"/>
              <a:ea typeface="+mn-ea"/>
              <a:cs typeface="+mn-cs"/>
            </a:endParaRPr>
          </a:p>
          <a:p>
            <a:r>
              <a:rPr lang="en-US" sz="1200" b="0" kern="1200" dirty="0">
                <a:solidFill>
                  <a:schemeClr val="tx1"/>
                </a:solidFill>
                <a:latin typeface="+mn-lt"/>
                <a:ea typeface="+mn-ea"/>
                <a:cs typeface="+mn-cs"/>
              </a:rPr>
              <a:t>IEP Stakeholders Conference </a:t>
            </a:r>
            <a:r>
              <a:rPr lang="en-US" sz="1200" kern="1200" dirty="0">
                <a:solidFill>
                  <a:schemeClr val="tx1"/>
                </a:solidFill>
                <a:latin typeface="+mn-lt"/>
                <a:ea typeface="+mn-ea"/>
                <a:cs typeface="+mn-cs"/>
              </a:rPr>
              <a:t>Washington, DC, October 7-8, 2015</a:t>
            </a:r>
          </a:p>
          <a:p>
            <a:r>
              <a:rPr lang="en-US" sz="1200" kern="1200" dirty="0">
                <a:solidFill>
                  <a:schemeClr val="tx1"/>
                </a:solidFill>
                <a:latin typeface="+mn-lt"/>
                <a:ea typeface="+mn-ea"/>
                <a:cs typeface="+mn-cs"/>
              </a:rPr>
              <a:t>Don’t miss this opportunity to network with colleagues from IEPs around the US, and to participate in interactive sessions with officials from key organizations and government agencies. The 2015 IEP Stakeholders Conference featured guests from SEVP, NAFSA, IIE, the Department of State and Department of Commerce, accrediting bodies, the Alliance for International Education, and many more.</a:t>
            </a:r>
          </a:p>
          <a:p>
            <a:endParaRPr lang="en-US" sz="1200" b="0" kern="1200" dirty="0">
              <a:solidFill>
                <a:schemeClr val="tx1"/>
              </a:solidFill>
              <a:latin typeface="+mn-lt"/>
              <a:ea typeface="+mn-ea"/>
              <a:cs typeface="+mn-cs"/>
            </a:endParaRPr>
          </a:p>
          <a:p>
            <a:r>
              <a:rPr lang="en-US" sz="1200" b="0" kern="1200" dirty="0">
                <a:solidFill>
                  <a:schemeClr val="tx1"/>
                </a:solidFill>
                <a:latin typeface="+mn-lt"/>
                <a:ea typeface="+mn-ea"/>
                <a:cs typeface="+mn-cs"/>
              </a:rPr>
              <a:t>Professional Development Conference </a:t>
            </a:r>
            <a:r>
              <a:rPr lang="en-US" sz="1200" kern="1200" dirty="0">
                <a:solidFill>
                  <a:schemeClr val="tx1"/>
                </a:solidFill>
                <a:latin typeface="+mn-lt"/>
                <a:ea typeface="+mn-ea"/>
                <a:cs typeface="+mn-cs"/>
              </a:rPr>
              <a:t>San Francisco, California, January 29-30, 2016</a:t>
            </a:r>
          </a:p>
          <a:p>
            <a:r>
              <a:rPr lang="en-US" sz="1200" kern="1200" dirty="0">
                <a:solidFill>
                  <a:schemeClr val="tx1"/>
                </a:solidFill>
                <a:latin typeface="+mn-lt"/>
                <a:ea typeface="+mn-ea"/>
                <a:cs typeface="+mn-cs"/>
              </a:rPr>
              <a:t>Join us in San Francisco for professional development and networking at the only conference that focuses solely on the needs of IEPs and the challenges they face.  Last year's event featured over 40 sessions and attracted over 200 attendees, including administrators, staff, and faculty from intensive English programs across the US -- and even Canada.  The 2016 Professional Development Conference promises to be even better.  Watch for registration to open in September!  </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UCIEP</a:t>
            </a:r>
          </a:p>
          <a:p>
            <a:r>
              <a:rPr lang="en-US" sz="1200" kern="1200" dirty="0">
                <a:solidFill>
                  <a:schemeClr val="tx1"/>
                </a:solidFill>
                <a:latin typeface="+mn-lt"/>
                <a:ea typeface="+mn-ea"/>
                <a:cs typeface="+mn-cs"/>
              </a:rPr>
              <a:t>UCIEP is an independent consortium of university and college-administered intensive English programs in the United States. Founded in 1967, UCIEP's purpose is to advance professional standards and quality instruction in intensive English programs at universities and colleges in the United States. Our member programs are committed to the consortium's effort to ensure that students receive the highest quality intensive English instruction from trained, professional teachers.</a:t>
            </a:r>
            <a:endParaRPr lang="en-US" dirty="0"/>
          </a:p>
        </p:txBody>
      </p:sp>
      <p:sp>
        <p:nvSpPr>
          <p:cNvPr id="4" name="Slide Number Placeholder 3"/>
          <p:cNvSpPr>
            <a:spLocks noGrp="1"/>
          </p:cNvSpPr>
          <p:nvPr>
            <p:ph type="sldNum" sz="quarter" idx="10"/>
          </p:nvPr>
        </p:nvSpPr>
        <p:spPr/>
        <p:txBody>
          <a:bodyPr/>
          <a:lstStyle/>
          <a:p>
            <a:fld id="{38A9263C-D6C3-B949-9BDA-B7E08AC05E08}" type="slidenum">
              <a:rPr lang="en-US" smtClean="0"/>
              <a:pPr/>
              <a:t>19</a:t>
            </a:fld>
            <a:endParaRPr lang="en-US"/>
          </a:p>
        </p:txBody>
      </p:sp>
    </p:spTree>
    <p:extLst>
      <p:ext uri="{BB962C8B-B14F-4D97-AF65-F5344CB8AC3E}">
        <p14:creationId xmlns:p14="http://schemas.microsoft.com/office/powerpoint/2010/main" val="1265178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SONYA</a:t>
            </a:r>
          </a:p>
        </p:txBody>
      </p:sp>
      <p:sp>
        <p:nvSpPr>
          <p:cNvPr id="4" name="Slide Number Placeholder 3"/>
          <p:cNvSpPr>
            <a:spLocks noGrp="1"/>
          </p:cNvSpPr>
          <p:nvPr>
            <p:ph type="sldNum" sz="quarter" idx="10"/>
          </p:nvPr>
        </p:nvSpPr>
        <p:spPr/>
        <p:txBody>
          <a:bodyPr/>
          <a:lstStyle/>
          <a:p>
            <a:fld id="{38A9263C-D6C3-B949-9BDA-B7E08AC05E08}" type="slidenum">
              <a:rPr lang="en-US" smtClean="0"/>
              <a:pPr/>
              <a:t>25</a:t>
            </a:fld>
            <a:endParaRPr lang="en-US"/>
          </a:p>
        </p:txBody>
      </p:sp>
    </p:spTree>
    <p:extLst>
      <p:ext uri="{BB962C8B-B14F-4D97-AF65-F5344CB8AC3E}">
        <p14:creationId xmlns:p14="http://schemas.microsoft.com/office/powerpoint/2010/main" val="3570403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SONYA</a:t>
            </a:r>
          </a:p>
        </p:txBody>
      </p:sp>
      <p:sp>
        <p:nvSpPr>
          <p:cNvPr id="4" name="Slide Number Placeholder 3"/>
          <p:cNvSpPr>
            <a:spLocks noGrp="1"/>
          </p:cNvSpPr>
          <p:nvPr>
            <p:ph type="sldNum" sz="quarter" idx="10"/>
          </p:nvPr>
        </p:nvSpPr>
        <p:spPr/>
        <p:txBody>
          <a:bodyPr/>
          <a:lstStyle/>
          <a:p>
            <a:fld id="{38A9263C-D6C3-B949-9BDA-B7E08AC05E08}" type="slidenum">
              <a:rPr lang="en-US" smtClean="0"/>
              <a:pPr/>
              <a:t>26</a:t>
            </a:fld>
            <a:endParaRPr lang="en-US"/>
          </a:p>
        </p:txBody>
      </p:sp>
    </p:spTree>
    <p:extLst>
      <p:ext uri="{BB962C8B-B14F-4D97-AF65-F5344CB8AC3E}">
        <p14:creationId xmlns:p14="http://schemas.microsoft.com/office/powerpoint/2010/main" val="117776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F9F80-BC0C-174E-9068-55ABA83E92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BF70D9A1-7088-A542-92F2-B2CB665860DC}"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F9F80-BC0C-174E-9068-55ABA83E92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BF70D9A1-7088-A542-92F2-B2CB665860DC}"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BF70D9A1-7088-A542-92F2-B2CB665860DC}"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F9F80-BC0C-174E-9068-55ABA83E921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F9F80-BC0C-174E-9068-55ABA83E92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F9F80-BC0C-174E-9068-55ABA83E92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F70D9A1-7088-A542-92F2-B2CB665860DC}"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70D9A1-7088-A542-92F2-B2CB665860DC}"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F9F80-BC0C-174E-9068-55ABA83E92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BF70D9A1-7088-A542-92F2-B2CB665860DC}"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F9F80-BC0C-174E-9068-55ABA83E92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BF70D9A1-7088-A542-92F2-B2CB665860DC}" type="datetimeFigureOut">
              <a:rPr lang="en-US" smtClean="0"/>
              <a:pPr/>
              <a:t>6/6/2016</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EC7F9F80-BC0C-174E-9068-55ABA83E9217}"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F70D9A1-7088-A542-92F2-B2CB665860DC}" type="datetimeFigureOut">
              <a:rPr lang="en-US" smtClean="0"/>
              <a:pPr/>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7F9F80-BC0C-174E-9068-55ABA83E92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0D9A1-7088-A542-92F2-B2CB665860DC}" type="datetimeFigureOut">
              <a:rPr lang="en-US" smtClean="0"/>
              <a:pPr/>
              <a:t>6/6/2016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7F9F80-BC0C-174E-9068-55ABA83E92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BF70D9A1-7088-A542-92F2-B2CB665860DC}"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F9F80-BC0C-174E-9068-55ABA83E92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F70D9A1-7088-A542-92F2-B2CB665860DC}" type="datetimeFigureOut">
              <a:rPr lang="en-US" smtClean="0"/>
              <a:pPr/>
              <a:t>6/6/2016</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EC7F9F80-BC0C-174E-9068-55ABA83E9217}"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network.nafsa.org/nafsa-resourc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network.nafsa.org/nafsa-resourc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nafsa.org/Resource_Library_Assets/Publications_Library/Online_Guide_to_Educational_Systems_Around_the_Worl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network.nafsa.org/nafsa-resour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network.nafsa.org/communities/community-home?CommunityKey=65916bcf-9d7d-4ef5-8507-94c0b95f715c" TargetMode="External"/><Relationship Id="rId4" Type="http://schemas.openxmlformats.org/officeDocument/2006/relationships/hyperlink" Target="http://network.nafsa.org/communities/community-home?CommunityKey=6e1f60d2-130d-4640-bc26-9df91265965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www.nafsa.org/piee/default.asp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ites.google.com/site/houstonforumisss/hom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groups.yahoo.com/neo/groups/sacmconversations/info" TargetMode="External"/><Relationship Id="rId4" Type="http://schemas.openxmlformats.org/officeDocument/2006/relationships/hyperlink" Target="https://utlists.utexas.edu/sympa/info/tex-intl-specialist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network.nafsa.org/communities/community-home?CommunityKey=1366372e-891c-4810-99b3-d6002cb63a27" TargetMode="External"/><Relationship Id="rId7" Type="http://schemas.openxmlformats.org/officeDocument/2006/relationships/image" Target="../media/image8.png"/><Relationship Id="rId2" Type="http://schemas.openxmlformats.org/officeDocument/2006/relationships/hyperlink" Target="http://network.nafsa.org/nafsa-resources"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57027"/>
            <a:ext cx="8915400" cy="1778116"/>
          </a:xfrm>
          <a:solidFill>
            <a:schemeClr val="tx1">
              <a:lumMod val="50000"/>
              <a:lumOff val="50000"/>
            </a:schemeClr>
          </a:solidFill>
        </p:spPr>
        <p:txBody>
          <a:bodyPr>
            <a:noAutofit/>
          </a:bodyPr>
          <a:lstStyle/>
          <a:p>
            <a:r>
              <a:rPr lang="en-US" sz="2400" dirty="0"/>
              <a:t>New to International Enrollment Management: </a:t>
            </a:r>
            <a:br>
              <a:rPr lang="en-US" sz="2400" dirty="0"/>
            </a:br>
            <a:r>
              <a:rPr lang="en-US" sz="2400" dirty="0"/>
              <a:t>Getting the Most from NAFSA</a:t>
            </a:r>
          </a:p>
        </p:txBody>
      </p:sp>
      <p:sp>
        <p:nvSpPr>
          <p:cNvPr id="3" name="Subtitle 2"/>
          <p:cNvSpPr>
            <a:spLocks noGrp="1"/>
          </p:cNvSpPr>
          <p:nvPr>
            <p:ph type="subTitle" idx="1"/>
          </p:nvPr>
        </p:nvSpPr>
        <p:spPr/>
        <p:txBody>
          <a:bodyPr/>
          <a:lstStyle/>
          <a:p>
            <a:endParaRPr lang="en-US" dirty="0">
              <a:latin typeface="Garamond"/>
              <a:cs typeface="Garamond"/>
            </a:endParaRPr>
          </a:p>
          <a:p>
            <a:r>
              <a:rPr lang="en-US" sz="2400" b="1" dirty="0">
                <a:latin typeface="Garamond"/>
                <a:cs typeface="Garamond"/>
              </a:rPr>
              <a:t>Betsy Morley, Sonya Brauchle, Caroline Gear, and Katy Mears</a:t>
            </a:r>
          </a:p>
          <a:p>
            <a:r>
              <a:rPr lang="en-US" sz="2400" b="1" dirty="0">
                <a:latin typeface="Garamond"/>
                <a:cs typeface="Garamond"/>
              </a:rPr>
              <a:t>May 31, 2016</a:t>
            </a:r>
          </a:p>
        </p:txBody>
      </p:sp>
    </p:spTree>
    <p:extLst>
      <p:ext uri="{BB962C8B-B14F-4D97-AF65-F5344CB8AC3E}">
        <p14:creationId xmlns:p14="http://schemas.microsoft.com/office/powerpoint/2010/main" val="1914097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96720"/>
            <a:ext cx="8915400" cy="1338423"/>
          </a:xfrm>
          <a:solidFill>
            <a:schemeClr val="tx1">
              <a:lumMod val="50000"/>
              <a:lumOff val="50000"/>
            </a:schemeClr>
          </a:solidFill>
        </p:spPr>
        <p:txBody>
          <a:bodyPr>
            <a:noAutofit/>
          </a:bodyPr>
          <a:lstStyle/>
          <a:p>
            <a:r>
              <a:rPr lang="en-US" sz="2800" dirty="0"/>
              <a:t>Recruitment, Advising, Marketing, and Admissions (RAMA) Resources and Activities: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77377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Resources: Recruitment, Advising, Marketing, and Admissions (RAMA)</a:t>
            </a:r>
          </a:p>
        </p:txBody>
      </p:sp>
      <p:sp>
        <p:nvSpPr>
          <p:cNvPr id="3" name="Content Placeholder 2"/>
          <p:cNvSpPr>
            <a:spLocks noGrp="1"/>
          </p:cNvSpPr>
          <p:nvPr>
            <p:ph idx="1"/>
          </p:nvPr>
        </p:nvSpPr>
        <p:spPr>
          <a:xfrm>
            <a:off x="1114424" y="1518908"/>
            <a:ext cx="7610476" cy="4747421"/>
          </a:xfrm>
        </p:spPr>
        <p:txBody>
          <a:bodyPr>
            <a:normAutofit fontScale="85000" lnSpcReduction="20000"/>
          </a:bodyPr>
          <a:lstStyle/>
          <a:p>
            <a:r>
              <a:rPr lang="en-US" dirty="0">
                <a:latin typeface="Garamond"/>
                <a:cs typeface="Garamond"/>
              </a:rPr>
              <a:t>NAFSA resources online: </a:t>
            </a:r>
            <a:r>
              <a:rPr lang="en-US" dirty="0">
                <a:latin typeface="Garamond"/>
                <a:cs typeface="Garamond"/>
                <a:hlinkClick r:id="rId2"/>
              </a:rPr>
              <a:t>http://network.nafsa.org/nafsa-resources</a:t>
            </a:r>
            <a:r>
              <a:rPr lang="en-US" dirty="0">
                <a:latin typeface="Garamond"/>
                <a:cs typeface="Garamond"/>
              </a:rPr>
              <a:t>  </a:t>
            </a:r>
          </a:p>
          <a:p>
            <a:pPr lvl="1"/>
            <a:r>
              <a:rPr lang="en-US" dirty="0">
                <a:latin typeface="Garamond"/>
                <a:cs typeface="Garamond"/>
              </a:rPr>
              <a:t>IEM strategic planning </a:t>
            </a:r>
          </a:p>
          <a:p>
            <a:pPr lvl="1"/>
            <a:r>
              <a:rPr lang="en-US" dirty="0">
                <a:latin typeface="Garamond"/>
                <a:cs typeface="Garamond"/>
              </a:rPr>
              <a:t>Sponsored program administration </a:t>
            </a:r>
          </a:p>
          <a:p>
            <a:pPr lvl="1"/>
            <a:r>
              <a:rPr lang="en-US" dirty="0">
                <a:latin typeface="Garamond"/>
                <a:cs typeface="Garamond"/>
              </a:rPr>
              <a:t>Working with agents </a:t>
            </a:r>
          </a:p>
          <a:p>
            <a:pPr lvl="1"/>
            <a:r>
              <a:rPr lang="en-US" dirty="0">
                <a:latin typeface="Garamond"/>
                <a:cs typeface="Garamond"/>
              </a:rPr>
              <a:t>Overseas advising </a:t>
            </a:r>
          </a:p>
          <a:p>
            <a:r>
              <a:rPr lang="en-US" dirty="0">
                <a:latin typeface="Garamond"/>
                <a:cs typeface="Garamond"/>
              </a:rPr>
              <a:t>Expo Hall</a:t>
            </a:r>
          </a:p>
          <a:p>
            <a:pPr lvl="1"/>
            <a:r>
              <a:rPr lang="en-US" dirty="0" err="1">
                <a:latin typeface="Garamond"/>
                <a:cs typeface="Garamond"/>
              </a:rPr>
              <a:t>EducationUSA</a:t>
            </a:r>
            <a:r>
              <a:rPr lang="en-US" dirty="0">
                <a:latin typeface="Garamond"/>
                <a:cs typeface="Garamond"/>
              </a:rPr>
              <a:t> pavilion </a:t>
            </a:r>
          </a:p>
          <a:p>
            <a:pPr lvl="1"/>
            <a:r>
              <a:rPr lang="en-US" dirty="0">
                <a:latin typeface="Garamond"/>
                <a:cs typeface="Garamond"/>
              </a:rPr>
              <a:t>Agencies and American International Recruitment Council (AIRC)</a:t>
            </a:r>
          </a:p>
          <a:p>
            <a:pPr lvl="1"/>
            <a:r>
              <a:rPr lang="en-US" dirty="0">
                <a:latin typeface="Garamond"/>
                <a:cs typeface="Garamond"/>
              </a:rPr>
              <a:t>Countries, institutions, and consortia </a:t>
            </a:r>
          </a:p>
          <a:p>
            <a:pPr lvl="1"/>
            <a:r>
              <a:rPr lang="en-US" dirty="0">
                <a:latin typeface="Garamond"/>
                <a:cs typeface="Garamond"/>
              </a:rPr>
              <a:t>Recruitment service providers </a:t>
            </a:r>
          </a:p>
          <a:p>
            <a:pPr lvl="1"/>
            <a:r>
              <a:rPr lang="en-US" dirty="0">
                <a:latin typeface="Garamond"/>
                <a:cs typeface="Garamond"/>
              </a:rPr>
              <a:t>Sponsored student administrators (IIE, </a:t>
            </a:r>
            <a:r>
              <a:rPr lang="en-US" dirty="0" err="1">
                <a:latin typeface="Garamond"/>
                <a:cs typeface="Garamond"/>
              </a:rPr>
              <a:t>AmidEast</a:t>
            </a:r>
            <a:r>
              <a:rPr lang="en-US" dirty="0">
                <a:latin typeface="Garamond"/>
                <a:cs typeface="Garamond"/>
              </a:rPr>
              <a:t>, etc.) </a:t>
            </a:r>
          </a:p>
          <a:p>
            <a:r>
              <a:rPr lang="en-US" dirty="0">
                <a:latin typeface="Garamond"/>
                <a:cs typeface="Garamond"/>
              </a:rPr>
              <a:t>Member and Special Interest Groups </a:t>
            </a:r>
          </a:p>
          <a:p>
            <a:pPr lvl="1"/>
            <a:r>
              <a:rPr lang="en-US" dirty="0">
                <a:latin typeface="Garamond"/>
                <a:cs typeface="Garamond"/>
              </a:rPr>
              <a:t>Country/Region based </a:t>
            </a:r>
          </a:p>
          <a:p>
            <a:pPr lvl="1"/>
            <a:r>
              <a:rPr lang="en-US" dirty="0">
                <a:latin typeface="Garamond"/>
                <a:cs typeface="Garamond"/>
              </a:rPr>
              <a:t>Language based </a:t>
            </a:r>
          </a:p>
          <a:p>
            <a:pPr lvl="1"/>
            <a:r>
              <a:rPr lang="en-US" dirty="0">
                <a:latin typeface="Garamond"/>
                <a:cs typeface="Garamond"/>
              </a:rPr>
              <a:t>Institution based </a:t>
            </a:r>
          </a:p>
          <a:p>
            <a:pPr lvl="1"/>
            <a:r>
              <a:rPr lang="en-US" dirty="0">
                <a:latin typeface="Garamond"/>
                <a:cs typeface="Garamond"/>
              </a:rPr>
              <a:t>Identity based</a:t>
            </a:r>
          </a:p>
        </p:txBody>
      </p:sp>
    </p:spTree>
    <p:extLst>
      <p:ext uri="{BB962C8B-B14F-4D97-AF65-F5344CB8AC3E}">
        <p14:creationId xmlns:p14="http://schemas.microsoft.com/office/powerpoint/2010/main" val="3279129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latin typeface="Garamond"/>
                <a:cs typeface="Garamond"/>
              </a:rPr>
              <a:t>Activities: </a:t>
            </a:r>
            <a:r>
              <a:rPr lang="en-US" sz="2400" dirty="0"/>
              <a:t>Recruitment, Advising, Marketing, and Admissions (RAMA)</a:t>
            </a:r>
          </a:p>
        </p:txBody>
      </p:sp>
      <p:sp>
        <p:nvSpPr>
          <p:cNvPr id="3" name="Content Placeholder 2"/>
          <p:cNvSpPr>
            <a:spLocks noGrp="1"/>
          </p:cNvSpPr>
          <p:nvPr>
            <p:ph idx="1"/>
          </p:nvPr>
        </p:nvSpPr>
        <p:spPr>
          <a:xfrm>
            <a:off x="1114424" y="1518908"/>
            <a:ext cx="7610476" cy="4747421"/>
          </a:xfrm>
        </p:spPr>
        <p:txBody>
          <a:bodyPr>
            <a:normAutofit lnSpcReduction="10000"/>
          </a:bodyPr>
          <a:lstStyle/>
          <a:p>
            <a:r>
              <a:rPr lang="en-US" dirty="0">
                <a:latin typeface="Garamond"/>
                <a:cs typeface="Garamond"/>
              </a:rPr>
              <a:t>Tuesday, May 30</a:t>
            </a:r>
          </a:p>
          <a:p>
            <a:pPr lvl="1"/>
            <a:r>
              <a:rPr lang="en-US" dirty="0">
                <a:latin typeface="Garamond"/>
                <a:cs typeface="Garamond"/>
              </a:rPr>
              <a:t>Agents 101: How to Establish, Develop, and Maintain Successful Partnerships</a:t>
            </a:r>
          </a:p>
          <a:p>
            <a:pPr lvl="1"/>
            <a:r>
              <a:rPr lang="en-US" dirty="0">
                <a:latin typeface="Garamond"/>
                <a:cs typeface="Garamond"/>
              </a:rPr>
              <a:t>Measuring Return on Investment in International Recruitment: A Working Model</a:t>
            </a:r>
          </a:p>
          <a:p>
            <a:r>
              <a:rPr lang="en-US" dirty="0">
                <a:latin typeface="Garamond"/>
                <a:cs typeface="Garamond"/>
              </a:rPr>
              <a:t>Wednesday, June 1</a:t>
            </a:r>
          </a:p>
          <a:p>
            <a:pPr lvl="1"/>
            <a:r>
              <a:rPr lang="en-US" dirty="0">
                <a:latin typeface="Garamond"/>
                <a:cs typeface="Garamond"/>
              </a:rPr>
              <a:t>International Recruitment Travel: Deciding Where, When, and How to Travel</a:t>
            </a:r>
          </a:p>
          <a:p>
            <a:pPr lvl="1"/>
            <a:r>
              <a:rPr lang="en-US" dirty="0">
                <a:latin typeface="Garamond"/>
                <a:cs typeface="Garamond"/>
              </a:rPr>
              <a:t>Be Your Own Brand: Successful Recruiting Without Agents</a:t>
            </a:r>
          </a:p>
          <a:p>
            <a:pPr lvl="1"/>
            <a:r>
              <a:rPr lang="en-US" dirty="0">
                <a:latin typeface="Garamond"/>
                <a:cs typeface="Garamond"/>
              </a:rPr>
              <a:t>Is There a New Normal in Chinese Student Mobility?</a:t>
            </a:r>
          </a:p>
          <a:p>
            <a:pPr lvl="1"/>
            <a:r>
              <a:rPr lang="en-US" dirty="0">
                <a:latin typeface="Garamond"/>
                <a:cs typeface="Garamond"/>
              </a:rPr>
              <a:t>Future (</a:t>
            </a:r>
            <a:r>
              <a:rPr lang="en-US" dirty="0" err="1">
                <a:latin typeface="Garamond"/>
                <a:cs typeface="Garamond"/>
              </a:rPr>
              <a:t>Im</a:t>
            </a:r>
            <a:r>
              <a:rPr lang="en-US" dirty="0">
                <a:latin typeface="Garamond"/>
                <a:cs typeface="Garamond"/>
              </a:rPr>
              <a:t>)perfect? Trends, Challenges, and Implications in International Admissions</a:t>
            </a:r>
          </a:p>
          <a:p>
            <a:pPr lvl="1"/>
            <a:r>
              <a:rPr lang="en-US" dirty="0">
                <a:latin typeface="Garamond"/>
                <a:cs typeface="Garamond"/>
              </a:rPr>
              <a:t>Metrics of International Student Success: Assessing International Enrollment Strategies</a:t>
            </a:r>
          </a:p>
        </p:txBody>
      </p:sp>
    </p:spTree>
    <p:extLst>
      <p:ext uri="{BB962C8B-B14F-4D97-AF65-F5344CB8AC3E}">
        <p14:creationId xmlns:p14="http://schemas.microsoft.com/office/powerpoint/2010/main" val="372493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Resources: Recruitment, Advising, Marketing, and Admissions (RAMA)</a:t>
            </a:r>
          </a:p>
        </p:txBody>
      </p:sp>
      <p:sp>
        <p:nvSpPr>
          <p:cNvPr id="3" name="Content Placeholder 2"/>
          <p:cNvSpPr>
            <a:spLocks noGrp="1"/>
          </p:cNvSpPr>
          <p:nvPr>
            <p:ph idx="1"/>
          </p:nvPr>
        </p:nvSpPr>
        <p:spPr>
          <a:xfrm>
            <a:off x="1114424" y="1518908"/>
            <a:ext cx="7610476" cy="4747421"/>
          </a:xfrm>
        </p:spPr>
        <p:txBody>
          <a:bodyPr>
            <a:normAutofit/>
          </a:bodyPr>
          <a:lstStyle/>
          <a:p>
            <a:r>
              <a:rPr lang="en-US" dirty="0">
                <a:latin typeface="Garamond"/>
                <a:cs typeface="Garamond"/>
              </a:rPr>
              <a:t>Thursday, June 2</a:t>
            </a:r>
          </a:p>
          <a:p>
            <a:pPr lvl="1"/>
            <a:r>
              <a:rPr lang="en-US" dirty="0">
                <a:latin typeface="Garamond"/>
                <a:cs typeface="Garamond"/>
              </a:rPr>
              <a:t>International Recruitment for U.S. Universities: BRIC Nations</a:t>
            </a:r>
          </a:p>
          <a:p>
            <a:pPr lvl="1"/>
            <a:r>
              <a:rPr lang="en-US" dirty="0">
                <a:latin typeface="Garamond"/>
                <a:cs typeface="Garamond"/>
              </a:rPr>
              <a:t>Emerging Trends for Recruiting and Enrolling Students from Post-Soviet </a:t>
            </a:r>
            <a:r>
              <a:rPr lang="en-US" dirty="0" err="1">
                <a:latin typeface="Garamond"/>
                <a:cs typeface="Garamond"/>
              </a:rPr>
              <a:t>Urasia</a:t>
            </a:r>
            <a:endParaRPr lang="en-US" dirty="0">
              <a:latin typeface="Garamond"/>
              <a:cs typeface="Garamond"/>
            </a:endParaRPr>
          </a:p>
          <a:p>
            <a:r>
              <a:rPr lang="en-US" dirty="0">
                <a:latin typeface="Garamond"/>
                <a:cs typeface="Garamond"/>
              </a:rPr>
              <a:t>Friday, June 3</a:t>
            </a:r>
          </a:p>
          <a:p>
            <a:pPr lvl="1"/>
            <a:r>
              <a:rPr lang="en-US" dirty="0">
                <a:latin typeface="Garamond"/>
                <a:cs typeface="Garamond"/>
              </a:rPr>
              <a:t>How International Master’s-Level Students Select Their Schools: Research and Recommendations</a:t>
            </a:r>
          </a:p>
          <a:p>
            <a:pPr lvl="1"/>
            <a:r>
              <a:rPr lang="en-US" dirty="0">
                <a:latin typeface="Garamond"/>
                <a:cs typeface="Garamond"/>
              </a:rPr>
              <a:t>The Rise of the Selfie: Leveraging Digital Trends in Pop Culture</a:t>
            </a:r>
          </a:p>
          <a:p>
            <a:pPr lvl="1"/>
            <a:r>
              <a:rPr lang="en-US" dirty="0">
                <a:latin typeface="Garamond"/>
                <a:cs typeface="Garamond"/>
              </a:rPr>
              <a:t>Enhancing Undergraduate Recruitment Efforts in India</a:t>
            </a:r>
          </a:p>
          <a:p>
            <a:pPr lvl="1"/>
            <a:r>
              <a:rPr lang="en-US" dirty="0">
                <a:latin typeface="Garamond"/>
                <a:cs typeface="Garamond"/>
              </a:rPr>
              <a:t>Managing Undergraduate Recruitment Efforts in India</a:t>
            </a:r>
          </a:p>
          <a:p>
            <a:pPr lvl="1"/>
            <a:r>
              <a:rPr lang="en-US" dirty="0">
                <a:latin typeface="Garamond"/>
                <a:cs typeface="Garamond"/>
              </a:rPr>
              <a:t>Managing Local Expectations in International Enrollment: A State University Perspective</a:t>
            </a:r>
          </a:p>
        </p:txBody>
      </p:sp>
    </p:spTree>
    <p:extLst>
      <p:ext uri="{BB962C8B-B14F-4D97-AF65-F5344CB8AC3E}">
        <p14:creationId xmlns:p14="http://schemas.microsoft.com/office/powerpoint/2010/main" val="3490294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60880"/>
            <a:ext cx="8915400" cy="1074263"/>
          </a:xfrm>
          <a:solidFill>
            <a:schemeClr val="tx1">
              <a:lumMod val="50000"/>
              <a:lumOff val="50000"/>
            </a:schemeClr>
          </a:solidFill>
        </p:spPr>
        <p:txBody>
          <a:bodyPr>
            <a:normAutofit fontScale="90000"/>
          </a:bodyPr>
          <a:lstStyle/>
          <a:p>
            <a:r>
              <a:rPr lang="en-US" dirty="0"/>
              <a:t>Admissions and Credential Evaluation (ACE) Resources and Activities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2197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Resources: Admissions and Credential Evaluation (ACE)</a:t>
            </a:r>
          </a:p>
        </p:txBody>
      </p:sp>
      <p:sp>
        <p:nvSpPr>
          <p:cNvPr id="3" name="Content Placeholder 2"/>
          <p:cNvSpPr>
            <a:spLocks noGrp="1"/>
          </p:cNvSpPr>
          <p:nvPr>
            <p:ph idx="1"/>
          </p:nvPr>
        </p:nvSpPr>
        <p:spPr>
          <a:xfrm>
            <a:off x="1114424" y="1518908"/>
            <a:ext cx="7610476" cy="4747421"/>
          </a:xfrm>
        </p:spPr>
        <p:txBody>
          <a:bodyPr>
            <a:normAutofit fontScale="85000" lnSpcReduction="20000"/>
          </a:bodyPr>
          <a:lstStyle/>
          <a:p>
            <a:r>
              <a:rPr lang="en-US" dirty="0">
                <a:latin typeface="Garamond"/>
                <a:cs typeface="Garamond"/>
              </a:rPr>
              <a:t>NAFSA resources online: </a:t>
            </a:r>
            <a:r>
              <a:rPr lang="en-US" dirty="0">
                <a:latin typeface="Garamond"/>
                <a:cs typeface="Garamond"/>
                <a:hlinkClick r:id="rId3"/>
              </a:rPr>
              <a:t>http://network.nafsa.org/nafsa-resources</a:t>
            </a:r>
            <a:r>
              <a:rPr lang="en-US" dirty="0">
                <a:latin typeface="Garamond"/>
                <a:cs typeface="Garamond"/>
              </a:rPr>
              <a:t> </a:t>
            </a:r>
          </a:p>
          <a:p>
            <a:pPr lvl="1"/>
            <a:r>
              <a:rPr lang="en-US" dirty="0">
                <a:latin typeface="Garamond"/>
                <a:cs typeface="Garamond"/>
              </a:rPr>
              <a:t>Best practices </a:t>
            </a:r>
          </a:p>
          <a:p>
            <a:pPr lvl="2"/>
            <a:r>
              <a:rPr lang="en-US" dirty="0">
                <a:latin typeface="Garamond"/>
                <a:cs typeface="Garamond"/>
              </a:rPr>
              <a:t>A Guide to Selecting a Foreign Credentials Evaluation Service, </a:t>
            </a:r>
          </a:p>
          <a:p>
            <a:pPr lvl="2"/>
            <a:r>
              <a:rPr lang="en-US" dirty="0">
                <a:latin typeface="Garamond"/>
                <a:cs typeface="Garamond"/>
              </a:rPr>
              <a:t>Resources for CEP: Basics of Effective U.S. International Admissions </a:t>
            </a:r>
          </a:p>
          <a:p>
            <a:pPr lvl="1"/>
            <a:r>
              <a:rPr lang="en-US" dirty="0">
                <a:latin typeface="Garamond"/>
                <a:cs typeface="Garamond"/>
              </a:rPr>
              <a:t>IEM Spotlight Newsletter (formerly </a:t>
            </a:r>
            <a:r>
              <a:rPr lang="en-US" dirty="0" err="1">
                <a:latin typeface="Garamond"/>
                <a:cs typeface="Garamond"/>
              </a:rPr>
              <a:t>wRAP</a:t>
            </a:r>
            <a:r>
              <a:rPr lang="en-US" dirty="0">
                <a:latin typeface="Garamond"/>
                <a:cs typeface="Garamond"/>
              </a:rPr>
              <a:t>-Up)  </a:t>
            </a:r>
          </a:p>
          <a:p>
            <a:pPr lvl="1"/>
            <a:r>
              <a:rPr lang="en-US" dirty="0">
                <a:latin typeface="Garamond"/>
                <a:cs typeface="Garamond"/>
              </a:rPr>
              <a:t>Credential evaluation</a:t>
            </a:r>
          </a:p>
          <a:p>
            <a:pPr lvl="2"/>
            <a:r>
              <a:rPr lang="en-US" dirty="0">
                <a:latin typeface="Garamond"/>
                <a:cs typeface="Garamond"/>
                <a:hlinkClick r:id="rId4"/>
              </a:rPr>
              <a:t>Online Guide to Educational Systems Around the World</a:t>
            </a:r>
            <a:endParaRPr lang="en-US" dirty="0">
              <a:latin typeface="Garamond"/>
              <a:cs typeface="Garamond"/>
            </a:endParaRPr>
          </a:p>
          <a:p>
            <a:r>
              <a:rPr lang="en-US" dirty="0">
                <a:latin typeface="Garamond"/>
                <a:cs typeface="Garamond"/>
              </a:rPr>
              <a:t>Expo hall</a:t>
            </a:r>
          </a:p>
          <a:p>
            <a:pPr lvl="1"/>
            <a:r>
              <a:rPr lang="en-US" dirty="0" err="1">
                <a:latin typeface="Garamond"/>
                <a:cs typeface="Garamond"/>
              </a:rPr>
              <a:t>EducationUSA</a:t>
            </a:r>
            <a:r>
              <a:rPr lang="en-US" dirty="0">
                <a:latin typeface="Garamond"/>
                <a:cs typeface="Garamond"/>
              </a:rPr>
              <a:t> pavilion </a:t>
            </a:r>
          </a:p>
          <a:p>
            <a:pPr lvl="1"/>
            <a:r>
              <a:rPr lang="en-US" dirty="0">
                <a:latin typeface="Garamond"/>
                <a:cs typeface="Garamond"/>
              </a:rPr>
              <a:t>Credential evaluation agencies </a:t>
            </a:r>
          </a:p>
          <a:p>
            <a:pPr lvl="1"/>
            <a:r>
              <a:rPr lang="en-US" dirty="0">
                <a:latin typeface="Garamond"/>
                <a:cs typeface="Garamond"/>
              </a:rPr>
              <a:t>Countries, institutions, and consortia </a:t>
            </a:r>
          </a:p>
          <a:p>
            <a:pPr lvl="1"/>
            <a:r>
              <a:rPr lang="en-US" dirty="0">
                <a:latin typeface="Garamond"/>
                <a:cs typeface="Garamond"/>
              </a:rPr>
              <a:t>IIE, </a:t>
            </a:r>
            <a:r>
              <a:rPr lang="en-US" dirty="0" err="1">
                <a:latin typeface="Garamond"/>
                <a:cs typeface="Garamond"/>
              </a:rPr>
              <a:t>AmidEast</a:t>
            </a:r>
            <a:r>
              <a:rPr lang="en-US" dirty="0">
                <a:latin typeface="Garamond"/>
                <a:cs typeface="Garamond"/>
              </a:rPr>
              <a:t>, SABIC, and other sponsors</a:t>
            </a:r>
          </a:p>
          <a:p>
            <a:r>
              <a:rPr lang="en-US" dirty="0">
                <a:latin typeface="Garamond"/>
                <a:cs typeface="Garamond"/>
              </a:rPr>
              <a:t>Poster fairs</a:t>
            </a:r>
          </a:p>
          <a:p>
            <a:pPr lvl="1"/>
            <a:r>
              <a:rPr lang="en-US" dirty="0">
                <a:latin typeface="Garamond"/>
                <a:cs typeface="Garamond"/>
              </a:rPr>
              <a:t>Country fair: updates on country and regional higher education </a:t>
            </a:r>
          </a:p>
          <a:p>
            <a:pPr lvl="1"/>
            <a:r>
              <a:rPr lang="en-US" dirty="0">
                <a:latin typeface="Garamond"/>
                <a:cs typeface="Garamond"/>
              </a:rPr>
              <a:t>Best practices in IEM </a:t>
            </a:r>
          </a:p>
          <a:p>
            <a:pPr lvl="1"/>
            <a:r>
              <a:rPr lang="en-US" dirty="0">
                <a:latin typeface="Garamond"/>
                <a:cs typeface="Garamond"/>
              </a:rPr>
              <a:t>Career and professional development for international educators</a:t>
            </a:r>
          </a:p>
        </p:txBody>
      </p:sp>
    </p:spTree>
    <p:extLst>
      <p:ext uri="{BB962C8B-B14F-4D97-AF65-F5344CB8AC3E}">
        <p14:creationId xmlns:p14="http://schemas.microsoft.com/office/powerpoint/2010/main" val="602343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Activities: Admissions and Credential Evaluation (ACE)</a:t>
            </a:r>
          </a:p>
        </p:txBody>
      </p:sp>
      <p:sp>
        <p:nvSpPr>
          <p:cNvPr id="3" name="Content Placeholder 2"/>
          <p:cNvSpPr>
            <a:spLocks noGrp="1"/>
          </p:cNvSpPr>
          <p:nvPr>
            <p:ph idx="1"/>
          </p:nvPr>
        </p:nvSpPr>
        <p:spPr>
          <a:xfrm>
            <a:off x="1114424" y="1518908"/>
            <a:ext cx="7610476" cy="5028109"/>
          </a:xfrm>
        </p:spPr>
        <p:txBody>
          <a:bodyPr>
            <a:normAutofit/>
          </a:bodyPr>
          <a:lstStyle/>
          <a:p>
            <a:pPr marL="27432" lvl="1">
              <a:buNone/>
            </a:pPr>
            <a:r>
              <a:rPr lang="en-US" sz="2000" b="1" dirty="0">
                <a:latin typeface="Garamond"/>
                <a:cs typeface="Garamond"/>
              </a:rPr>
              <a:t>Tuesday, May 31</a:t>
            </a:r>
          </a:p>
          <a:p>
            <a:pPr lvl="1"/>
            <a:r>
              <a:rPr lang="en-US" b="1" dirty="0">
                <a:latin typeface="Garamond"/>
                <a:cs typeface="Garamond"/>
              </a:rPr>
              <a:t>Credential Doctor Clinic I: </a:t>
            </a:r>
            <a:r>
              <a:rPr lang="en-US" dirty="0">
                <a:latin typeface="Garamond"/>
                <a:cs typeface="Garamond"/>
              </a:rPr>
              <a:t>Tuesday, 2:30 pm – 3:30 pm in CCC, 203 (open meeting)</a:t>
            </a:r>
          </a:p>
          <a:p>
            <a:pPr marL="228600" lvl="1">
              <a:buNone/>
            </a:pPr>
            <a:r>
              <a:rPr lang="en-US" sz="2000" b="1" dirty="0">
                <a:latin typeface="Garamond"/>
                <a:cs typeface="Garamond"/>
              </a:rPr>
              <a:t>Wednesday, June 1</a:t>
            </a:r>
          </a:p>
          <a:p>
            <a:pPr lvl="1"/>
            <a:r>
              <a:rPr lang="en-US" b="1" dirty="0">
                <a:latin typeface="Garamond"/>
                <a:cs typeface="Garamond"/>
              </a:rPr>
              <a:t>Credentials Fraud and Diploma Mills: A Global Growing Problem:</a:t>
            </a:r>
            <a:r>
              <a:rPr lang="en-US" dirty="0">
                <a:latin typeface="Garamond"/>
                <a:cs typeface="Garamond"/>
              </a:rPr>
              <a:t> Wednesday, 10:00 am – 11:15 am in CCC, 403 (session)</a:t>
            </a:r>
          </a:p>
          <a:p>
            <a:pPr lvl="1"/>
            <a:r>
              <a:rPr lang="en-US" b="1" dirty="0">
                <a:cs typeface="Garamond"/>
              </a:rPr>
              <a:t>What is a Bachelor’s Degree U.S. and European Perspectives: </a:t>
            </a:r>
            <a:r>
              <a:rPr lang="en-US" dirty="0">
                <a:cs typeface="Garamond"/>
              </a:rPr>
              <a:t>Wednesday, 1:15 – 2:15 pm in CCC, 402 (session)</a:t>
            </a:r>
          </a:p>
          <a:p>
            <a:pPr lvl="1"/>
            <a:r>
              <a:rPr lang="en-US" b="1" dirty="0">
                <a:cs typeface="Garamond"/>
              </a:rPr>
              <a:t>Higher Education in Iran: Opportunities for Collaboration: </a:t>
            </a:r>
            <a:r>
              <a:rPr lang="en-US" dirty="0">
                <a:cs typeface="Garamond"/>
              </a:rPr>
              <a:t>Wednesday, 2:45 pm – 3:45 pm in CCC, 605 (session)</a:t>
            </a:r>
          </a:p>
          <a:p>
            <a:pPr lvl="1"/>
            <a:r>
              <a:rPr lang="en-US" b="1" dirty="0">
                <a:cs typeface="Garamond"/>
              </a:rPr>
              <a:t>Transformational Initiatives in Brazil, Russia, India, China, and South Africa (BRICS): Opportunities for Collaboration:</a:t>
            </a:r>
            <a:r>
              <a:rPr lang="en-US" dirty="0">
                <a:cs typeface="Garamond"/>
              </a:rPr>
              <a:t> Wednesday, 2:45 pm – 3:45 pm in CCC, 401 (session)</a:t>
            </a:r>
            <a:endParaRPr lang="en-US" dirty="0">
              <a:latin typeface="Garamond"/>
              <a:cs typeface="Garamond"/>
            </a:endParaRPr>
          </a:p>
        </p:txBody>
      </p:sp>
    </p:spTree>
    <p:extLst>
      <p:ext uri="{BB962C8B-B14F-4D97-AF65-F5344CB8AC3E}">
        <p14:creationId xmlns:p14="http://schemas.microsoft.com/office/powerpoint/2010/main" val="1845672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Activities Admissions and Credential Evaluation (ACE)</a:t>
            </a:r>
          </a:p>
        </p:txBody>
      </p:sp>
      <p:sp>
        <p:nvSpPr>
          <p:cNvPr id="3" name="Content Placeholder 2"/>
          <p:cNvSpPr>
            <a:spLocks noGrp="1"/>
          </p:cNvSpPr>
          <p:nvPr>
            <p:ph idx="1"/>
          </p:nvPr>
        </p:nvSpPr>
        <p:spPr>
          <a:xfrm>
            <a:off x="1114424" y="1518908"/>
            <a:ext cx="7610476" cy="5028109"/>
          </a:xfrm>
        </p:spPr>
        <p:txBody>
          <a:bodyPr>
            <a:normAutofit/>
          </a:bodyPr>
          <a:lstStyle/>
          <a:p>
            <a:pPr marL="349250" lvl="1" indent="0">
              <a:buNone/>
            </a:pPr>
            <a:endParaRPr lang="en-US" sz="100" b="1" dirty="0">
              <a:latin typeface="Garamond"/>
              <a:cs typeface="Garamond"/>
            </a:endParaRPr>
          </a:p>
          <a:p>
            <a:pPr marL="228600" lvl="1">
              <a:buNone/>
            </a:pPr>
            <a:r>
              <a:rPr lang="en-US" sz="2000" b="1" dirty="0">
                <a:latin typeface="Garamond"/>
                <a:cs typeface="Garamond"/>
              </a:rPr>
              <a:t>Thursday, June 2</a:t>
            </a:r>
          </a:p>
          <a:p>
            <a:pPr lvl="1"/>
            <a:r>
              <a:rPr lang="en-US" b="1" dirty="0">
                <a:latin typeface="Garamond"/>
                <a:cs typeface="Garamond"/>
              </a:rPr>
              <a:t>Changing Tides in India: Educational Landscape with the New Government: </a:t>
            </a:r>
            <a:r>
              <a:rPr lang="en-US" dirty="0">
                <a:latin typeface="Garamond"/>
                <a:cs typeface="Garamond"/>
              </a:rPr>
              <a:t>Thursday, 9:30 am – 10:30 am in CCC, 605 (session)</a:t>
            </a:r>
          </a:p>
          <a:p>
            <a:pPr lvl="1"/>
            <a:r>
              <a:rPr lang="en-US" b="1" dirty="0">
                <a:latin typeface="Garamond"/>
                <a:cs typeface="Garamond"/>
              </a:rPr>
              <a:t>The Cuban Higher Education Landscape: Opportunities of Engagement for International Education: </a:t>
            </a:r>
            <a:r>
              <a:rPr lang="en-US" dirty="0">
                <a:latin typeface="Garamond"/>
                <a:cs typeface="Garamond"/>
              </a:rPr>
              <a:t>Thursday, 9:30 am – 10:30 am in CCC, 501-502 (session)</a:t>
            </a:r>
          </a:p>
          <a:p>
            <a:pPr lvl="1"/>
            <a:r>
              <a:rPr lang="en-US" b="1" dirty="0">
                <a:cs typeface="Garamond"/>
              </a:rPr>
              <a:t>Credential Doctor Clinic II: </a:t>
            </a:r>
            <a:r>
              <a:rPr lang="en-US" dirty="0">
                <a:cs typeface="Garamond"/>
              </a:rPr>
              <a:t>Thursday, 9:30 am – 10:30 am in CCC, 203 (open meeting)</a:t>
            </a:r>
          </a:p>
          <a:p>
            <a:pPr lvl="1"/>
            <a:r>
              <a:rPr lang="en-US" b="1" dirty="0">
                <a:cs typeface="Garamond"/>
              </a:rPr>
              <a:t>Analysis and Discussion: How Translation May Impact Credentials Evaluation: </a:t>
            </a:r>
            <a:r>
              <a:rPr lang="en-US" dirty="0">
                <a:cs typeface="Garamond"/>
              </a:rPr>
              <a:t>Thursday, 2:00 pm – 3:15 pm in CCC, 407 (session)</a:t>
            </a:r>
          </a:p>
          <a:p>
            <a:pPr lvl="1"/>
            <a:r>
              <a:rPr lang="en-US" b="1" dirty="0">
                <a:cs typeface="Garamond"/>
              </a:rPr>
              <a:t>Assessment and Evaluation in International Education: </a:t>
            </a:r>
            <a:r>
              <a:rPr lang="en-US" dirty="0">
                <a:cs typeface="Garamond"/>
              </a:rPr>
              <a:t>Thursday, 10:00 am – 12:00 pm in CCC, Hall A, Poster Fair Arena (poster fair)</a:t>
            </a:r>
          </a:p>
          <a:p>
            <a:pPr marL="228600" lvl="1">
              <a:buNone/>
            </a:pPr>
            <a:r>
              <a:rPr lang="en-US" sz="2000" b="1" dirty="0">
                <a:cs typeface="Garamond"/>
              </a:rPr>
              <a:t>Friday, June 3</a:t>
            </a:r>
          </a:p>
          <a:p>
            <a:pPr lvl="1"/>
            <a:r>
              <a:rPr lang="en-US" b="1" dirty="0">
                <a:cs typeface="Garamond"/>
              </a:rPr>
              <a:t>Credentials Town Hall: Displaced Persons: </a:t>
            </a:r>
            <a:r>
              <a:rPr lang="en-US" dirty="0">
                <a:cs typeface="Garamond"/>
              </a:rPr>
              <a:t>Friday, 11:00 am – 12:00 pm in CCC, 2013 (open meeting)</a:t>
            </a:r>
          </a:p>
          <a:p>
            <a:pPr lvl="1"/>
            <a:endParaRPr lang="en-US" dirty="0">
              <a:latin typeface="Garamond"/>
              <a:cs typeface="Garamond"/>
            </a:endParaRPr>
          </a:p>
        </p:txBody>
      </p:sp>
    </p:spTree>
    <p:extLst>
      <p:ext uri="{BB962C8B-B14F-4D97-AF65-F5344CB8AC3E}">
        <p14:creationId xmlns:p14="http://schemas.microsoft.com/office/powerpoint/2010/main" val="3970736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60880"/>
            <a:ext cx="8915400" cy="1074263"/>
          </a:xfrm>
          <a:solidFill>
            <a:schemeClr val="tx1">
              <a:lumMod val="50000"/>
              <a:lumOff val="50000"/>
            </a:schemeClr>
          </a:solidFill>
        </p:spPr>
        <p:txBody>
          <a:bodyPr>
            <a:noAutofit/>
          </a:bodyPr>
          <a:lstStyle/>
          <a:p>
            <a:r>
              <a:rPr lang="en-US" sz="2800" dirty="0"/>
              <a:t>Intensive English Programs (IEPs) Resources and Activities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82837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Resources: Intensive English Programs (IEPs)</a:t>
            </a:r>
          </a:p>
        </p:txBody>
      </p:sp>
      <p:sp>
        <p:nvSpPr>
          <p:cNvPr id="3" name="Content Placeholder 2"/>
          <p:cNvSpPr>
            <a:spLocks noGrp="1"/>
          </p:cNvSpPr>
          <p:nvPr>
            <p:ph idx="1"/>
          </p:nvPr>
        </p:nvSpPr>
        <p:spPr>
          <a:xfrm>
            <a:off x="1114424" y="1518908"/>
            <a:ext cx="7610476" cy="4747421"/>
          </a:xfrm>
        </p:spPr>
        <p:txBody>
          <a:bodyPr>
            <a:normAutofit fontScale="92500" lnSpcReduction="20000"/>
          </a:bodyPr>
          <a:lstStyle/>
          <a:p>
            <a:r>
              <a:rPr lang="en-US" dirty="0">
                <a:latin typeface="Garamond"/>
                <a:cs typeface="Garamond"/>
              </a:rPr>
              <a:t>NAFSA resources online: </a:t>
            </a:r>
            <a:r>
              <a:rPr lang="en-US" dirty="0">
                <a:latin typeface="Garamond"/>
                <a:cs typeface="Garamond"/>
                <a:hlinkClick r:id="rId3"/>
              </a:rPr>
              <a:t>http://network.nafsa.org/nafsa-resources</a:t>
            </a:r>
            <a:r>
              <a:rPr lang="en-US" dirty="0">
                <a:latin typeface="Garamond"/>
                <a:cs typeface="Garamond"/>
              </a:rPr>
              <a:t>, Divided into the following categories:</a:t>
            </a:r>
          </a:p>
          <a:p>
            <a:pPr lvl="1"/>
            <a:r>
              <a:rPr lang="en-US" dirty="0">
                <a:latin typeface="Garamond"/>
                <a:cs typeface="Garamond"/>
              </a:rPr>
              <a:t>Curriculum</a:t>
            </a:r>
          </a:p>
          <a:p>
            <a:pPr lvl="1"/>
            <a:r>
              <a:rPr lang="en-US" dirty="0">
                <a:latin typeface="Garamond"/>
                <a:cs typeface="Garamond"/>
              </a:rPr>
              <a:t>IEP Advocacy</a:t>
            </a:r>
          </a:p>
          <a:p>
            <a:pPr lvl="1"/>
            <a:r>
              <a:rPr lang="en-US" dirty="0">
                <a:latin typeface="Garamond"/>
                <a:cs typeface="Garamond"/>
              </a:rPr>
              <a:t>Immigration Issues</a:t>
            </a:r>
          </a:p>
          <a:p>
            <a:pPr lvl="1"/>
            <a:r>
              <a:rPr lang="en-US" dirty="0">
                <a:latin typeface="Garamond"/>
                <a:cs typeface="Garamond"/>
              </a:rPr>
              <a:t>International Enrollment Management</a:t>
            </a:r>
          </a:p>
          <a:p>
            <a:pPr lvl="1"/>
            <a:r>
              <a:rPr lang="en-US" dirty="0">
                <a:latin typeface="Garamond"/>
                <a:cs typeface="Garamond"/>
              </a:rPr>
              <a:t>Program Administration</a:t>
            </a:r>
          </a:p>
          <a:p>
            <a:pPr lvl="1"/>
            <a:r>
              <a:rPr lang="en-US" dirty="0">
                <a:latin typeface="Garamond"/>
                <a:cs typeface="Garamond"/>
              </a:rPr>
              <a:t>Student Services</a:t>
            </a:r>
          </a:p>
          <a:p>
            <a:pPr lvl="1"/>
            <a:r>
              <a:rPr lang="en-US" dirty="0">
                <a:latin typeface="Garamond"/>
                <a:cs typeface="Garamond"/>
              </a:rPr>
              <a:t>Testing and Evaluation</a:t>
            </a:r>
          </a:p>
          <a:p>
            <a:r>
              <a:rPr lang="en-US" u="sng" dirty="0">
                <a:solidFill>
                  <a:srgbClr val="0000FF"/>
                </a:solidFill>
                <a:latin typeface="Garamond" panose="02020404030301010803" pitchFamily="18" charset="0"/>
                <a:hlinkClick r:id="rId4"/>
              </a:rPr>
              <a:t>Intensive English Program Network </a:t>
            </a:r>
            <a:r>
              <a:rPr lang="en-US" dirty="0">
                <a:solidFill>
                  <a:srgbClr val="686884"/>
                </a:solidFill>
                <a:latin typeface="Garamond" panose="02020404030301010803" pitchFamily="18" charset="0"/>
              </a:rPr>
              <a:t>- discussions and resources for professionals who provide English language training and services to international students in the United States.</a:t>
            </a:r>
          </a:p>
          <a:p>
            <a:r>
              <a:rPr lang="en-US" u="sng" dirty="0">
                <a:solidFill>
                  <a:srgbClr val="0000FF"/>
                </a:solidFill>
                <a:latin typeface="Garamond" panose="02020404030301010803" pitchFamily="18" charset="0"/>
                <a:hlinkClick r:id="rId5"/>
              </a:rPr>
              <a:t>Intensive English Program Member Interest Group</a:t>
            </a:r>
            <a:r>
              <a:rPr lang="en-US" dirty="0">
                <a:solidFill>
                  <a:srgbClr val="686884"/>
                </a:solidFill>
                <a:latin typeface="Garamond" panose="02020404030301010803" pitchFamily="18" charset="0"/>
              </a:rPr>
              <a:t> - created to establish additional opportunities for IEPs to meet and discuss specific topics for professional development and networking.</a:t>
            </a:r>
            <a:endParaRPr lang="en-US" dirty="0">
              <a:latin typeface="Garamond"/>
              <a:cs typeface="Garamond"/>
            </a:endParaRPr>
          </a:p>
        </p:txBody>
      </p:sp>
    </p:spTree>
    <p:extLst>
      <p:ext uri="{BB962C8B-B14F-4D97-AF65-F5344CB8AC3E}">
        <p14:creationId xmlns:p14="http://schemas.microsoft.com/office/powerpoint/2010/main" val="2155053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lstStyle/>
          <a:p>
            <a:r>
              <a:rPr lang="en-US" dirty="0"/>
              <a:t>Presenters</a:t>
            </a:r>
          </a:p>
        </p:txBody>
      </p:sp>
      <p:sp>
        <p:nvSpPr>
          <p:cNvPr id="3" name="Content Placeholder 2"/>
          <p:cNvSpPr>
            <a:spLocks noGrp="1"/>
          </p:cNvSpPr>
          <p:nvPr>
            <p:ph idx="1"/>
          </p:nvPr>
        </p:nvSpPr>
        <p:spPr>
          <a:xfrm>
            <a:off x="3535178" y="2311952"/>
            <a:ext cx="5905056" cy="3938361"/>
          </a:xfrm>
        </p:spPr>
        <p:txBody>
          <a:bodyPr>
            <a:normAutofit fontScale="92500" lnSpcReduction="10000"/>
          </a:bodyPr>
          <a:lstStyle/>
          <a:p>
            <a:pPr>
              <a:spcBef>
                <a:spcPts val="0"/>
              </a:spcBef>
              <a:buNone/>
            </a:pPr>
            <a:r>
              <a:rPr lang="en" sz="1800" b="1" dirty="0">
                <a:latin typeface="Garamond"/>
                <a:ea typeface="Trebuchet MS"/>
                <a:cs typeface="Garamond"/>
                <a:sym typeface="Trebuchet MS"/>
              </a:rPr>
              <a:t>Betsy Morley</a:t>
            </a:r>
          </a:p>
          <a:p>
            <a:pPr>
              <a:spcBef>
                <a:spcPts val="0"/>
              </a:spcBef>
              <a:buNone/>
            </a:pPr>
            <a:r>
              <a:rPr lang="en-US" sz="1400" dirty="0" err="1">
                <a:latin typeface="Garamond"/>
                <a:ea typeface="Trebuchet MS"/>
                <a:cs typeface="Garamond"/>
                <a:sym typeface="Trebuchet MS"/>
              </a:rPr>
              <a:t>fsaAtlas</a:t>
            </a:r>
            <a:r>
              <a:rPr lang="en-US" sz="1400" dirty="0">
                <a:latin typeface="Garamond"/>
                <a:ea typeface="Trebuchet MS"/>
                <a:cs typeface="Garamond"/>
                <a:sym typeface="Trebuchet MS"/>
              </a:rPr>
              <a:t> Coordinator</a:t>
            </a:r>
            <a:endParaRPr lang="en" sz="1400" dirty="0">
              <a:latin typeface="Garamond"/>
              <a:ea typeface="Trebuchet MS"/>
              <a:cs typeface="Garamond"/>
              <a:sym typeface="Trebuchet MS"/>
            </a:endParaRPr>
          </a:p>
          <a:p>
            <a:pPr>
              <a:spcBef>
                <a:spcPts val="0"/>
              </a:spcBef>
              <a:buNone/>
            </a:pPr>
            <a:r>
              <a:rPr lang="en-US" sz="1400" dirty="0">
                <a:latin typeface="Garamond"/>
                <a:ea typeface="Trebuchet MS"/>
                <a:cs typeface="Garamond"/>
                <a:sym typeface="Trebuchet MS"/>
              </a:rPr>
              <a:t>Ohio University</a:t>
            </a:r>
            <a:endParaRPr lang="en" sz="1400" dirty="0">
              <a:latin typeface="Garamond"/>
              <a:ea typeface="Trebuchet MS"/>
              <a:cs typeface="Garamond"/>
              <a:sym typeface="Trebuchet MS"/>
            </a:endParaRPr>
          </a:p>
          <a:p>
            <a:pPr>
              <a:spcBef>
                <a:spcPts val="0"/>
              </a:spcBef>
              <a:buNone/>
            </a:pPr>
            <a:endParaRPr lang="en" sz="1400" dirty="0">
              <a:latin typeface="Garamond"/>
              <a:ea typeface="Trebuchet MS"/>
              <a:cs typeface="Garamond"/>
              <a:sym typeface="Trebuchet MS"/>
            </a:endParaRPr>
          </a:p>
          <a:p>
            <a:pPr lvl="0">
              <a:spcBef>
                <a:spcPts val="0"/>
              </a:spcBef>
              <a:buNone/>
            </a:pPr>
            <a:endParaRPr lang="en" sz="1400" dirty="0">
              <a:latin typeface="Garamond"/>
              <a:ea typeface="Trebuchet MS"/>
              <a:cs typeface="Garamond"/>
              <a:sym typeface="Trebuchet MS"/>
            </a:endParaRPr>
          </a:p>
          <a:p>
            <a:pPr>
              <a:spcBef>
                <a:spcPts val="0"/>
              </a:spcBef>
              <a:buNone/>
            </a:pPr>
            <a:r>
              <a:rPr lang="en" sz="1800" b="1" dirty="0">
                <a:latin typeface="Garamond"/>
                <a:ea typeface="Trebuchet MS"/>
                <a:cs typeface="Garamond"/>
                <a:sym typeface="Trebuchet MS"/>
              </a:rPr>
              <a:t>Sonya Brauchle</a:t>
            </a:r>
          </a:p>
          <a:p>
            <a:pPr>
              <a:spcBef>
                <a:spcPts val="0"/>
              </a:spcBef>
              <a:buNone/>
            </a:pPr>
            <a:r>
              <a:rPr lang="en" sz="1400" dirty="0">
                <a:latin typeface="Garamond"/>
                <a:ea typeface="Trebuchet MS"/>
                <a:cs typeface="Garamond"/>
                <a:sym typeface="Trebuchet MS"/>
              </a:rPr>
              <a:t>International Education Specialist and Credential Evaluator</a:t>
            </a:r>
          </a:p>
          <a:p>
            <a:pPr lvl="0">
              <a:spcBef>
                <a:spcPts val="0"/>
              </a:spcBef>
              <a:buNone/>
            </a:pPr>
            <a:r>
              <a:rPr lang="en" sz="1400" dirty="0">
                <a:latin typeface="Garamond"/>
                <a:ea typeface="Trebuchet MS"/>
                <a:cs typeface="Garamond"/>
                <a:sym typeface="Trebuchet MS"/>
              </a:rPr>
              <a:t>Foreign Credits Inc.</a:t>
            </a:r>
          </a:p>
          <a:p>
            <a:pPr>
              <a:spcBef>
                <a:spcPts val="0"/>
              </a:spcBef>
              <a:buNone/>
            </a:pPr>
            <a:endParaRPr lang="en-US" sz="1400" dirty="0">
              <a:latin typeface="Garamond"/>
              <a:ea typeface="Trebuchet MS"/>
              <a:cs typeface="Garamond"/>
              <a:sym typeface="Trebuchet MS"/>
            </a:endParaRPr>
          </a:p>
          <a:p>
            <a:pPr>
              <a:spcBef>
                <a:spcPts val="0"/>
              </a:spcBef>
              <a:buNone/>
            </a:pPr>
            <a:endParaRPr lang="en" sz="1400" dirty="0">
              <a:latin typeface="Garamond"/>
              <a:ea typeface="Trebuchet MS"/>
              <a:cs typeface="Garamond"/>
              <a:sym typeface="Trebuchet MS"/>
            </a:endParaRPr>
          </a:p>
          <a:p>
            <a:pPr>
              <a:spcBef>
                <a:spcPts val="0"/>
              </a:spcBef>
              <a:buNone/>
            </a:pPr>
            <a:r>
              <a:rPr lang="en" sz="1800" b="1" dirty="0">
                <a:latin typeface="Garamond"/>
                <a:ea typeface="Trebuchet MS"/>
                <a:cs typeface="Garamond"/>
                <a:sym typeface="Trebuchet MS"/>
              </a:rPr>
              <a:t>Caroline Gear</a:t>
            </a:r>
          </a:p>
          <a:p>
            <a:pPr>
              <a:spcBef>
                <a:spcPts val="0"/>
              </a:spcBef>
              <a:buNone/>
            </a:pPr>
            <a:r>
              <a:rPr lang="en-US" sz="1400" dirty="0">
                <a:latin typeface="Garamond"/>
                <a:ea typeface="Trebuchet MS"/>
                <a:cs typeface="Garamond"/>
                <a:sym typeface="Trebuchet MS"/>
              </a:rPr>
              <a:t>Executive Director</a:t>
            </a:r>
            <a:endParaRPr lang="en" sz="1400" dirty="0">
              <a:latin typeface="Garamond"/>
              <a:ea typeface="Trebuchet MS"/>
              <a:cs typeface="Garamond"/>
              <a:sym typeface="Trebuchet MS"/>
            </a:endParaRPr>
          </a:p>
          <a:p>
            <a:pPr>
              <a:spcBef>
                <a:spcPts val="0"/>
              </a:spcBef>
              <a:buNone/>
            </a:pPr>
            <a:r>
              <a:rPr lang="en-US" sz="1400" dirty="0">
                <a:latin typeface="Garamond"/>
                <a:ea typeface="Trebuchet MS"/>
                <a:cs typeface="Garamond"/>
                <a:sym typeface="Trebuchet MS"/>
              </a:rPr>
              <a:t>International Language Institute of Massachusetts</a:t>
            </a:r>
            <a:endParaRPr lang="en" sz="1400" dirty="0">
              <a:latin typeface="Garamond"/>
              <a:ea typeface="Trebuchet MS"/>
              <a:cs typeface="Garamond"/>
              <a:sym typeface="Trebuchet MS"/>
            </a:endParaRPr>
          </a:p>
          <a:p>
            <a:pPr>
              <a:spcBef>
                <a:spcPts val="0"/>
              </a:spcBef>
              <a:buNone/>
            </a:pPr>
            <a:endParaRPr lang="en" sz="1400" dirty="0">
              <a:latin typeface="Garamond"/>
              <a:ea typeface="Trebuchet MS"/>
              <a:cs typeface="Garamond"/>
              <a:sym typeface="Trebuchet MS"/>
            </a:endParaRPr>
          </a:p>
          <a:p>
            <a:pPr>
              <a:spcBef>
                <a:spcPts val="0"/>
              </a:spcBef>
              <a:buNone/>
            </a:pPr>
            <a:endParaRPr lang="en" sz="1400" dirty="0">
              <a:latin typeface="Garamond"/>
              <a:ea typeface="Trebuchet MS"/>
              <a:cs typeface="Garamond"/>
              <a:sym typeface="Trebuchet MS"/>
            </a:endParaRPr>
          </a:p>
          <a:p>
            <a:pPr lvl="0">
              <a:spcBef>
                <a:spcPts val="0"/>
              </a:spcBef>
              <a:buClr>
                <a:srgbClr val="93A299"/>
              </a:buClr>
              <a:buNone/>
            </a:pPr>
            <a:r>
              <a:rPr lang="en" sz="1800" b="1" dirty="0">
                <a:solidFill>
                  <a:srgbClr val="292934">
                    <a:lumMod val="65000"/>
                    <a:lumOff val="35000"/>
                  </a:srgbClr>
                </a:solidFill>
                <a:latin typeface="Garamond"/>
                <a:ea typeface="Trebuchet MS"/>
                <a:cs typeface="Garamond"/>
                <a:sym typeface="Trebuchet MS"/>
              </a:rPr>
              <a:t>Katy Mears</a:t>
            </a:r>
          </a:p>
          <a:p>
            <a:pPr lvl="0">
              <a:spcBef>
                <a:spcPts val="0"/>
              </a:spcBef>
              <a:buClr>
                <a:srgbClr val="93A299"/>
              </a:buClr>
              <a:buNone/>
            </a:pPr>
            <a:r>
              <a:rPr lang="en-US" sz="1400" dirty="0">
                <a:solidFill>
                  <a:srgbClr val="292934">
                    <a:lumMod val="65000"/>
                    <a:lumOff val="35000"/>
                  </a:srgbClr>
                </a:solidFill>
                <a:latin typeface="Garamond"/>
                <a:ea typeface="Trebuchet MS"/>
                <a:cs typeface="Garamond"/>
                <a:sym typeface="Trebuchet MS"/>
              </a:rPr>
              <a:t>Assistant Director</a:t>
            </a:r>
          </a:p>
          <a:p>
            <a:pPr lvl="0">
              <a:spcBef>
                <a:spcPts val="0"/>
              </a:spcBef>
              <a:buClr>
                <a:srgbClr val="93A299"/>
              </a:buClr>
              <a:buNone/>
            </a:pPr>
            <a:r>
              <a:rPr lang="en-US" sz="1400" dirty="0">
                <a:solidFill>
                  <a:srgbClr val="292934">
                    <a:lumMod val="65000"/>
                    <a:lumOff val="35000"/>
                  </a:srgbClr>
                </a:solidFill>
                <a:latin typeface="Garamond"/>
                <a:ea typeface="Trebuchet MS"/>
                <a:cs typeface="Garamond"/>
                <a:sym typeface="Trebuchet MS"/>
              </a:rPr>
              <a:t>International Student Services &amp; Sponsored Student Programs</a:t>
            </a:r>
          </a:p>
          <a:p>
            <a:pPr lvl="0">
              <a:spcBef>
                <a:spcPts val="0"/>
              </a:spcBef>
              <a:buClr>
                <a:srgbClr val="93A299"/>
              </a:buClr>
              <a:buNone/>
            </a:pPr>
            <a:r>
              <a:rPr lang="en-US" sz="1400" dirty="0">
                <a:solidFill>
                  <a:srgbClr val="292934">
                    <a:lumMod val="65000"/>
                    <a:lumOff val="35000"/>
                  </a:srgbClr>
                </a:solidFill>
                <a:latin typeface="Garamond"/>
                <a:ea typeface="Trebuchet MS"/>
                <a:cs typeface="Garamond"/>
                <a:sym typeface="Trebuchet MS"/>
              </a:rPr>
              <a:t>Texas A&amp;M University</a:t>
            </a:r>
            <a:endParaRPr lang="en" sz="1400" dirty="0">
              <a:latin typeface="Garamond"/>
              <a:ea typeface="Trebuchet MS"/>
              <a:cs typeface="Garamond"/>
              <a:sym typeface="Trebuchet MS"/>
            </a:endParaRPr>
          </a:p>
          <a:p>
            <a:pPr>
              <a:spcBef>
                <a:spcPts val="0"/>
              </a:spcBef>
              <a:buNone/>
            </a:pPr>
            <a:endParaRPr lang="en" sz="1400" dirty="0">
              <a:latin typeface="Garamond"/>
              <a:ea typeface="Trebuchet MS"/>
              <a:cs typeface="Garamond"/>
              <a:sym typeface="Trebuchet MS"/>
            </a:endParaRPr>
          </a:p>
        </p:txBody>
      </p:sp>
      <p:pic>
        <p:nvPicPr>
          <p:cNvPr id="4" name="Picture 3" descr="ouws_front_0309_ohiogr.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5107" y="2261717"/>
            <a:ext cx="1995613" cy="547976"/>
          </a:xfrm>
          <a:prstGeom prst="rect">
            <a:avLst/>
          </a:prstGeom>
        </p:spPr>
      </p:pic>
      <p:pic>
        <p:nvPicPr>
          <p:cNvPr id="7" name="Picture 6" descr="FC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084" y="3315404"/>
            <a:ext cx="2269855" cy="508353"/>
          </a:xfrm>
          <a:prstGeom prst="rect">
            <a:avLst/>
          </a:prstGeom>
        </p:spPr>
      </p:pic>
      <p:pic>
        <p:nvPicPr>
          <p:cNvPr id="6" name="Picture 5"/>
          <p:cNvPicPr>
            <a:picLocks noChangeAspect="1"/>
          </p:cNvPicPr>
          <p:nvPr/>
        </p:nvPicPr>
        <p:blipFill>
          <a:blip r:embed="rId5"/>
          <a:stretch>
            <a:fillRect/>
          </a:stretch>
        </p:blipFill>
        <p:spPr>
          <a:xfrm>
            <a:off x="946563" y="4717452"/>
            <a:ext cx="2552700" cy="1790700"/>
          </a:xfrm>
          <a:prstGeom prst="rect">
            <a:avLst/>
          </a:prstGeom>
        </p:spPr>
      </p:pic>
      <p:pic>
        <p:nvPicPr>
          <p:cNvPr id="5" name="Picture 4"/>
          <p:cNvPicPr>
            <a:picLocks noChangeAspect="1"/>
          </p:cNvPicPr>
          <p:nvPr/>
        </p:nvPicPr>
        <p:blipFill>
          <a:blip r:embed="rId6"/>
          <a:stretch>
            <a:fillRect/>
          </a:stretch>
        </p:blipFill>
        <p:spPr>
          <a:xfrm>
            <a:off x="1234024" y="4167458"/>
            <a:ext cx="1864995" cy="768378"/>
          </a:xfrm>
          <a:prstGeom prst="rect">
            <a:avLst/>
          </a:prstGeom>
        </p:spPr>
      </p:pic>
    </p:spTree>
    <p:extLst>
      <p:ext uri="{BB962C8B-B14F-4D97-AF65-F5344CB8AC3E}">
        <p14:creationId xmlns:p14="http://schemas.microsoft.com/office/powerpoint/2010/main" val="294988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Activities: Intensive English Programs (IEPs)	</a:t>
            </a:r>
          </a:p>
        </p:txBody>
      </p:sp>
      <p:sp>
        <p:nvSpPr>
          <p:cNvPr id="3" name="Content Placeholder 2"/>
          <p:cNvSpPr>
            <a:spLocks noGrp="1"/>
          </p:cNvSpPr>
          <p:nvPr>
            <p:ph idx="1"/>
          </p:nvPr>
        </p:nvSpPr>
        <p:spPr>
          <a:xfrm>
            <a:off x="1114424" y="1518908"/>
            <a:ext cx="7610476" cy="4747421"/>
          </a:xfrm>
        </p:spPr>
        <p:txBody>
          <a:bodyPr>
            <a:normAutofit lnSpcReduction="10000"/>
          </a:bodyPr>
          <a:lstStyle/>
          <a:p>
            <a:r>
              <a:rPr lang="en-US" dirty="0">
                <a:latin typeface="Garamond"/>
                <a:cs typeface="Garamond"/>
              </a:rPr>
              <a:t>Wednesday, June 1, 8:30 am – 9:30 am, CCC, Mile High Ballroom 2-3 </a:t>
            </a:r>
            <a:r>
              <a:rPr lang="en-US" i="1" dirty="0">
                <a:latin typeface="Garamond"/>
                <a:cs typeface="Garamond"/>
              </a:rPr>
              <a:t>Intensive English Programs, Visas, and SEVP: Current Issues</a:t>
            </a:r>
          </a:p>
          <a:p>
            <a:r>
              <a:rPr lang="en-US" dirty="0">
                <a:latin typeface="Garamond"/>
                <a:cs typeface="Garamond"/>
              </a:rPr>
              <a:t>Wednesday, June 1, 10:00 am – 11:00 am, Hyatt Regency, Capitol 1-3 </a:t>
            </a:r>
            <a:r>
              <a:rPr lang="en-US" i="1" dirty="0">
                <a:latin typeface="Garamond"/>
                <a:cs typeface="Garamond"/>
              </a:rPr>
              <a:t>Celebrating 30 years of </a:t>
            </a:r>
            <a:r>
              <a:rPr lang="en-US" i="1" dirty="0" err="1">
                <a:latin typeface="Garamond"/>
                <a:cs typeface="Garamond"/>
              </a:rPr>
              <a:t>EnglishUSA</a:t>
            </a:r>
            <a:r>
              <a:rPr lang="en-US" i="1" dirty="0">
                <a:latin typeface="Garamond"/>
                <a:cs typeface="Garamond"/>
              </a:rPr>
              <a:t>: A panel of presidents reflect on IEP topics of interest</a:t>
            </a:r>
          </a:p>
          <a:p>
            <a:r>
              <a:rPr lang="en-US" dirty="0">
                <a:latin typeface="Garamond"/>
                <a:cs typeface="Garamond"/>
              </a:rPr>
              <a:t>Wednesday, June 1, 11:15 am – 12:45 pm, Poster Fair Area, Exhibit Hall </a:t>
            </a:r>
            <a:r>
              <a:rPr lang="en-US" i="1" dirty="0">
                <a:latin typeface="Garamond"/>
                <a:cs typeface="Garamond"/>
              </a:rPr>
              <a:t>Innovative and Sustainable Practices in Intensive English Programming</a:t>
            </a:r>
          </a:p>
          <a:p>
            <a:r>
              <a:rPr lang="en-US" dirty="0">
                <a:latin typeface="Garamond"/>
                <a:cs typeface="Garamond"/>
              </a:rPr>
              <a:t>Wednesday, June 1, 1:15 pm – 2:15 pm, CCC, Mile High Ballroom 4DE </a:t>
            </a:r>
            <a:r>
              <a:rPr lang="en-US" i="1" dirty="0">
                <a:latin typeface="Garamond"/>
                <a:cs typeface="Garamond"/>
              </a:rPr>
              <a:t>Global Partner Session: Utilize Available Resources to Maximize your IELTS Score Verification Process</a:t>
            </a:r>
          </a:p>
          <a:p>
            <a:r>
              <a:rPr lang="en-US" dirty="0">
                <a:latin typeface="Garamond"/>
                <a:cs typeface="Garamond"/>
              </a:rPr>
              <a:t>Wednesday, June 1, 2:45 pm – 3:45 pm, CCC 503-504                        </a:t>
            </a:r>
            <a:r>
              <a:rPr lang="en-US" i="1" dirty="0">
                <a:latin typeface="Garamond"/>
                <a:cs typeface="Garamond"/>
              </a:rPr>
              <a:t>The Role of Intensive English Programs in Strategic Enrollment Management </a:t>
            </a:r>
            <a:endParaRPr lang="en-US" dirty="0">
              <a:latin typeface="Garamond"/>
              <a:cs typeface="Garamond"/>
            </a:endParaRPr>
          </a:p>
          <a:p>
            <a:pPr lvl="1"/>
            <a:endParaRPr lang="en-US" dirty="0">
              <a:latin typeface="Garamond"/>
              <a:cs typeface="Garamond"/>
            </a:endParaRPr>
          </a:p>
          <a:p>
            <a:pPr lvl="1"/>
            <a:endParaRPr lang="en-US" dirty="0">
              <a:latin typeface="Garamond"/>
              <a:cs typeface="Garamond"/>
            </a:endParaRPr>
          </a:p>
        </p:txBody>
      </p:sp>
    </p:spTree>
    <p:extLst>
      <p:ext uri="{BB962C8B-B14F-4D97-AF65-F5344CB8AC3E}">
        <p14:creationId xmlns:p14="http://schemas.microsoft.com/office/powerpoint/2010/main" val="2673869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Activities: Intensive English Programs (IEPs)	</a:t>
            </a:r>
          </a:p>
        </p:txBody>
      </p:sp>
      <p:sp>
        <p:nvSpPr>
          <p:cNvPr id="3" name="Content Placeholder 2"/>
          <p:cNvSpPr>
            <a:spLocks noGrp="1"/>
          </p:cNvSpPr>
          <p:nvPr>
            <p:ph idx="1"/>
          </p:nvPr>
        </p:nvSpPr>
        <p:spPr>
          <a:xfrm>
            <a:off x="1114424" y="1518908"/>
            <a:ext cx="7610476" cy="4747421"/>
          </a:xfrm>
        </p:spPr>
        <p:txBody>
          <a:bodyPr>
            <a:normAutofit/>
          </a:bodyPr>
          <a:lstStyle/>
          <a:p>
            <a:r>
              <a:rPr lang="en-US" dirty="0">
                <a:latin typeface="Garamond"/>
                <a:cs typeface="Garamond"/>
              </a:rPr>
              <a:t>Thursday, June 2, 8:00 am – 9:00 am, CCC, Mile High Ballroom 1AC </a:t>
            </a:r>
            <a:r>
              <a:rPr lang="en-US" i="1" dirty="0">
                <a:latin typeface="Garamond"/>
                <a:cs typeface="Garamond"/>
              </a:rPr>
              <a:t>Innovating Intensive English Programs to Maximize Global Learning and Success</a:t>
            </a:r>
          </a:p>
          <a:p>
            <a:r>
              <a:rPr lang="en-US" dirty="0">
                <a:latin typeface="Garamond"/>
                <a:cs typeface="Garamond"/>
              </a:rPr>
              <a:t>Thursday, June 2, 9:30 am – 10:30 am, CCC 405-406 </a:t>
            </a:r>
            <a:r>
              <a:rPr lang="en-US" i="1" dirty="0">
                <a:latin typeface="Garamond"/>
                <a:cs typeface="Garamond"/>
              </a:rPr>
              <a:t>Open Meeting: Intensive English Programs Dialogue of Current Trends focusing on Saudi Arabian Scholarship Program</a:t>
            </a:r>
          </a:p>
          <a:p>
            <a:r>
              <a:rPr lang="en-US" dirty="0">
                <a:latin typeface="Garamond"/>
                <a:cs typeface="Garamond"/>
              </a:rPr>
              <a:t>Thursday, June 3, 9:30 am – 10:30 am, CCC, Mile High Ballroom 4DE </a:t>
            </a:r>
            <a:r>
              <a:rPr lang="en-US" i="1" dirty="0">
                <a:latin typeface="Garamond"/>
                <a:cs typeface="Garamond"/>
              </a:rPr>
              <a:t>Global Partner Session: Diversify and Strengthen International Student Admissions with Cambridge English Exams</a:t>
            </a:r>
          </a:p>
          <a:p>
            <a:r>
              <a:rPr lang="en-US" dirty="0">
                <a:latin typeface="Garamond"/>
                <a:cs typeface="Garamond"/>
              </a:rPr>
              <a:t>Thursday June 2, 2:00 pm – 3:00 pm, CCC Four Seasons Ballroom 1 </a:t>
            </a:r>
            <a:r>
              <a:rPr lang="en-US" i="1" dirty="0">
                <a:latin typeface="Garamond"/>
                <a:cs typeface="Garamond"/>
              </a:rPr>
              <a:t>Open Meeting: Open Dialogue on Advocacy and Regulatory Practice Challenges for Intensive English Programs</a:t>
            </a:r>
          </a:p>
          <a:p>
            <a:pPr lvl="1"/>
            <a:endParaRPr lang="en-US" dirty="0">
              <a:latin typeface="Garamond"/>
              <a:cs typeface="Garamond"/>
            </a:endParaRPr>
          </a:p>
          <a:p>
            <a:pPr lvl="1"/>
            <a:endParaRPr lang="en-US" dirty="0">
              <a:latin typeface="Garamond"/>
              <a:cs typeface="Garamond"/>
            </a:endParaRPr>
          </a:p>
        </p:txBody>
      </p:sp>
    </p:spTree>
    <p:extLst>
      <p:ext uri="{BB962C8B-B14F-4D97-AF65-F5344CB8AC3E}">
        <p14:creationId xmlns:p14="http://schemas.microsoft.com/office/powerpoint/2010/main" val="309009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Activities: Intensive English Programs (IEPs)	</a:t>
            </a:r>
          </a:p>
        </p:txBody>
      </p:sp>
      <p:sp>
        <p:nvSpPr>
          <p:cNvPr id="3" name="Content Placeholder 2"/>
          <p:cNvSpPr>
            <a:spLocks noGrp="1"/>
          </p:cNvSpPr>
          <p:nvPr>
            <p:ph idx="1"/>
          </p:nvPr>
        </p:nvSpPr>
        <p:spPr>
          <a:xfrm>
            <a:off x="1114424" y="1518908"/>
            <a:ext cx="7610476" cy="4747421"/>
          </a:xfrm>
        </p:spPr>
        <p:txBody>
          <a:bodyPr>
            <a:normAutofit/>
          </a:bodyPr>
          <a:lstStyle/>
          <a:p>
            <a:r>
              <a:rPr lang="en-US" dirty="0">
                <a:latin typeface="Garamond"/>
                <a:cs typeface="Garamond"/>
              </a:rPr>
              <a:t>Friday, June 3, 8:00 am – 9:00 am, CCC 407                                       </a:t>
            </a:r>
            <a:r>
              <a:rPr lang="en-US" i="1" dirty="0">
                <a:latin typeface="Garamond"/>
                <a:cs typeface="Garamond"/>
              </a:rPr>
              <a:t>Case Studies of Successful Global Learning in Intensive English Programs</a:t>
            </a:r>
          </a:p>
          <a:p>
            <a:r>
              <a:rPr lang="en-US" dirty="0">
                <a:latin typeface="Garamond"/>
                <a:cs typeface="Garamond"/>
              </a:rPr>
              <a:t>Friday, June 3, 9:30 am – 10:30 am, CCC 203                                     </a:t>
            </a:r>
            <a:r>
              <a:rPr lang="en-US" i="1" dirty="0">
                <a:latin typeface="Garamond"/>
                <a:cs typeface="Garamond"/>
              </a:rPr>
              <a:t>Open Meeting: Intensive English Programs (IEP) Hot Topics Roundtable: Placement Tests  </a:t>
            </a:r>
          </a:p>
          <a:p>
            <a:pPr marL="0" indent="0">
              <a:buNone/>
            </a:pPr>
            <a:r>
              <a:rPr lang="en-US" i="1" dirty="0">
                <a:latin typeface="Garamond"/>
                <a:cs typeface="Garamond"/>
              </a:rPr>
              <a:t>********************************************************************</a:t>
            </a:r>
          </a:p>
          <a:p>
            <a:r>
              <a:rPr lang="en-US" dirty="0">
                <a:latin typeface="Garamond"/>
                <a:cs typeface="Garamond"/>
              </a:rPr>
              <a:t>Visit </a:t>
            </a:r>
            <a:r>
              <a:rPr lang="en-US" dirty="0" err="1">
                <a:latin typeface="Garamond"/>
                <a:cs typeface="Garamond"/>
              </a:rPr>
              <a:t>EnglishUSA</a:t>
            </a:r>
            <a:r>
              <a:rPr lang="en-US" dirty="0">
                <a:latin typeface="Garamond"/>
                <a:cs typeface="Garamond"/>
              </a:rPr>
              <a:t>, American Association of Intensive English Programs, Booth 742</a:t>
            </a:r>
            <a:endParaRPr lang="en-US" i="1" dirty="0">
              <a:latin typeface="Garamond"/>
              <a:cs typeface="Garamond"/>
            </a:endParaRPr>
          </a:p>
          <a:p>
            <a:r>
              <a:rPr lang="en-US" dirty="0">
                <a:latin typeface="Garamond"/>
                <a:cs typeface="Garamond"/>
              </a:rPr>
              <a:t>Visit University and College Intensive English Programs (UCIEP), Booth 743</a:t>
            </a:r>
            <a:endParaRPr lang="en-US" i="1" dirty="0">
              <a:latin typeface="Garamond"/>
              <a:cs typeface="Garamond"/>
            </a:endParaRPr>
          </a:p>
          <a:p>
            <a:pPr lvl="1"/>
            <a:endParaRPr lang="en-US" dirty="0">
              <a:latin typeface="Garamond"/>
              <a:cs typeface="Garamond"/>
            </a:endParaRPr>
          </a:p>
          <a:p>
            <a:pPr lvl="1"/>
            <a:endParaRPr lang="en-US" dirty="0">
              <a:latin typeface="Garamond"/>
              <a:cs typeface="Garamond"/>
            </a:endParaRPr>
          </a:p>
        </p:txBody>
      </p:sp>
    </p:spTree>
    <p:extLst>
      <p:ext uri="{BB962C8B-B14F-4D97-AF65-F5344CB8AC3E}">
        <p14:creationId xmlns:p14="http://schemas.microsoft.com/office/powerpoint/2010/main" val="604401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lumMod val="50000"/>
              <a:lumOff val="50000"/>
            </a:schemeClr>
          </a:solidFill>
        </p:spPr>
        <p:txBody>
          <a:bodyPr/>
          <a:lstStyle/>
          <a:p>
            <a:r>
              <a:rPr lang="en-US" dirty="0"/>
              <a:t>Get Involved</a:t>
            </a:r>
          </a:p>
        </p:txBody>
      </p:sp>
      <p:sp>
        <p:nvSpPr>
          <p:cNvPr id="3" name="Subtitle 2"/>
          <p:cNvSpPr>
            <a:spLocks noGrp="1"/>
          </p:cNvSpPr>
          <p:nvPr>
            <p:ph type="subTitle" idx="1"/>
          </p:nvPr>
        </p:nvSpPr>
        <p:spPr/>
        <p:txBody>
          <a:bodyPr/>
          <a:lstStyle/>
          <a:p>
            <a:r>
              <a:rPr lang="en-US" dirty="0"/>
              <a:t>National, Regional, State, and Local Level</a:t>
            </a:r>
          </a:p>
        </p:txBody>
      </p:sp>
    </p:spTree>
    <p:extLst>
      <p:ext uri="{BB962C8B-B14F-4D97-AF65-F5344CB8AC3E}">
        <p14:creationId xmlns:p14="http://schemas.microsoft.com/office/powerpoint/2010/main" val="1942197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National Level</a:t>
            </a:r>
          </a:p>
        </p:txBody>
      </p:sp>
      <p:sp>
        <p:nvSpPr>
          <p:cNvPr id="3" name="Content Placeholder 2"/>
          <p:cNvSpPr>
            <a:spLocks noGrp="1"/>
          </p:cNvSpPr>
          <p:nvPr>
            <p:ph idx="1"/>
          </p:nvPr>
        </p:nvSpPr>
        <p:spPr>
          <a:xfrm>
            <a:off x="1114424" y="1518908"/>
            <a:ext cx="7610476" cy="5028109"/>
          </a:xfrm>
        </p:spPr>
        <p:txBody>
          <a:bodyPr>
            <a:normAutofit fontScale="70000" lnSpcReduction="20000"/>
          </a:bodyPr>
          <a:lstStyle/>
          <a:p>
            <a:r>
              <a:rPr lang="en-US" dirty="0">
                <a:latin typeface="Garamond"/>
                <a:cs typeface="Garamond"/>
              </a:rPr>
              <a:t>Conference Activities</a:t>
            </a:r>
          </a:p>
          <a:p>
            <a:pPr lvl="1"/>
            <a:r>
              <a:rPr lang="en-US" dirty="0">
                <a:latin typeface="Garamond"/>
                <a:cs typeface="Garamond"/>
              </a:rPr>
              <a:t>Submit proposals for the 2017 NAFSA Annual Conference in Los Angeles, California </a:t>
            </a:r>
          </a:p>
          <a:p>
            <a:pPr lvl="2"/>
            <a:r>
              <a:rPr lang="en-US" dirty="0">
                <a:latin typeface="Garamond"/>
                <a:cs typeface="Garamond"/>
              </a:rPr>
              <a:t>Session and workshop proposals (check due dates as they become available)</a:t>
            </a:r>
          </a:p>
          <a:p>
            <a:pPr lvl="2"/>
            <a:r>
              <a:rPr lang="en-US" dirty="0">
                <a:latin typeface="Garamond"/>
                <a:cs typeface="Garamond"/>
              </a:rPr>
              <a:t>Poster proposals (check due dates as they become available)</a:t>
            </a:r>
          </a:p>
          <a:p>
            <a:pPr lvl="1"/>
            <a:r>
              <a:rPr lang="en-US" dirty="0">
                <a:latin typeface="Garamond"/>
                <a:cs typeface="Garamond"/>
              </a:rPr>
              <a:t>Volunteering</a:t>
            </a:r>
          </a:p>
          <a:p>
            <a:pPr lvl="1"/>
            <a:r>
              <a:rPr lang="en-US" dirty="0">
                <a:latin typeface="Garamond"/>
                <a:cs typeface="Garamond"/>
              </a:rPr>
              <a:t>Networking receptions, mentoring/buddy program, open meetings </a:t>
            </a:r>
          </a:p>
          <a:p>
            <a:pPr lvl="1"/>
            <a:r>
              <a:rPr lang="en-US" dirty="0">
                <a:latin typeface="Garamond"/>
                <a:cs typeface="Garamond"/>
              </a:rPr>
              <a:t>Proposal review </a:t>
            </a:r>
          </a:p>
          <a:p>
            <a:r>
              <a:rPr lang="en-US" dirty="0">
                <a:latin typeface="Garamond"/>
                <a:cs typeface="Garamond"/>
              </a:rPr>
              <a:t>Training </a:t>
            </a:r>
          </a:p>
          <a:p>
            <a:pPr lvl="1"/>
            <a:r>
              <a:rPr lang="en-US" dirty="0">
                <a:latin typeface="Garamond"/>
                <a:cs typeface="Garamond"/>
              </a:rPr>
              <a:t>Trainer Corps (check back in late 2016 for more information on joining in 2017) </a:t>
            </a:r>
          </a:p>
          <a:p>
            <a:pPr lvl="1"/>
            <a:r>
              <a:rPr lang="en-US" dirty="0">
                <a:latin typeface="Garamond"/>
                <a:cs typeface="Garamond"/>
              </a:rPr>
              <a:t>Training at all levels, curriculum development, and revision, etc. </a:t>
            </a:r>
          </a:p>
          <a:p>
            <a:r>
              <a:rPr lang="en-US" dirty="0">
                <a:latin typeface="Garamond"/>
                <a:cs typeface="Garamond"/>
              </a:rPr>
              <a:t>Publishing and Presenting </a:t>
            </a:r>
          </a:p>
          <a:p>
            <a:pPr lvl="1"/>
            <a:r>
              <a:rPr lang="en-US" dirty="0">
                <a:latin typeface="Garamond"/>
                <a:cs typeface="Garamond"/>
              </a:rPr>
              <a:t>IEM Spotlight (Authorship and Subcommittee roles) </a:t>
            </a:r>
          </a:p>
          <a:p>
            <a:pPr lvl="1"/>
            <a:r>
              <a:rPr lang="en-US" dirty="0">
                <a:latin typeface="Garamond"/>
                <a:cs typeface="Garamond"/>
              </a:rPr>
              <a:t>SIM (Contribute to NAFSA Resources) </a:t>
            </a:r>
          </a:p>
          <a:p>
            <a:pPr lvl="1"/>
            <a:r>
              <a:rPr lang="en-US" dirty="0">
                <a:latin typeface="Garamond"/>
                <a:cs typeface="Garamond"/>
              </a:rPr>
              <a:t>Collegial conversations (suggest topics/lead), forums, and </a:t>
            </a:r>
            <a:r>
              <a:rPr lang="en-US" dirty="0" err="1">
                <a:latin typeface="Garamond"/>
                <a:cs typeface="Garamond"/>
              </a:rPr>
              <a:t>listservs</a:t>
            </a:r>
            <a:r>
              <a:rPr lang="en-US" dirty="0">
                <a:latin typeface="Garamond"/>
                <a:cs typeface="Garamond"/>
              </a:rPr>
              <a:t> </a:t>
            </a:r>
          </a:p>
          <a:p>
            <a:r>
              <a:rPr lang="en-US" dirty="0">
                <a:latin typeface="Garamond"/>
                <a:cs typeface="Garamond"/>
              </a:rPr>
              <a:t>Leadership Positions </a:t>
            </a:r>
          </a:p>
          <a:p>
            <a:pPr lvl="1"/>
            <a:r>
              <a:rPr lang="en-US" dirty="0">
                <a:latin typeface="Garamond"/>
                <a:cs typeface="Garamond"/>
              </a:rPr>
              <a:t>Elected Positions</a:t>
            </a:r>
          </a:p>
          <a:p>
            <a:pPr lvl="1"/>
            <a:r>
              <a:rPr lang="en-US" dirty="0">
                <a:latin typeface="Garamond"/>
                <a:cs typeface="Garamond"/>
              </a:rPr>
              <a:t>Appointed: Committees and subcommittees (August 2015 at www.nafsa.org/openpositions) </a:t>
            </a:r>
          </a:p>
          <a:p>
            <a:pPr lvl="1"/>
            <a:r>
              <a:rPr lang="en-US" dirty="0">
                <a:latin typeface="Garamond"/>
                <a:cs typeface="Garamond"/>
                <a:hlinkClick r:id="rId2"/>
              </a:rPr>
              <a:t>Profile of Interests, Experience and Expertise (PIEE)</a:t>
            </a:r>
            <a:endParaRPr lang="en-US" dirty="0">
              <a:latin typeface="Garamond"/>
              <a:cs typeface="Garamond"/>
            </a:endParaRPr>
          </a:p>
        </p:txBody>
      </p:sp>
    </p:spTree>
    <p:extLst>
      <p:ext uri="{BB962C8B-B14F-4D97-AF65-F5344CB8AC3E}">
        <p14:creationId xmlns:p14="http://schemas.microsoft.com/office/powerpoint/2010/main" val="4222615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Regional Level</a:t>
            </a:r>
          </a:p>
        </p:txBody>
      </p:sp>
      <p:sp>
        <p:nvSpPr>
          <p:cNvPr id="3" name="Content Placeholder 2"/>
          <p:cNvSpPr>
            <a:spLocks noGrp="1"/>
          </p:cNvSpPr>
          <p:nvPr>
            <p:ph idx="1"/>
          </p:nvPr>
        </p:nvSpPr>
        <p:spPr>
          <a:xfrm>
            <a:off x="1114424" y="1518908"/>
            <a:ext cx="7610476" cy="5028109"/>
          </a:xfrm>
        </p:spPr>
        <p:txBody>
          <a:bodyPr>
            <a:normAutofit fontScale="70000" lnSpcReduction="20000"/>
          </a:bodyPr>
          <a:lstStyle/>
          <a:p>
            <a:r>
              <a:rPr lang="en-US" dirty="0">
                <a:latin typeface="Garamond"/>
                <a:cs typeface="Garamond"/>
              </a:rPr>
              <a:t>Regional Activities</a:t>
            </a:r>
          </a:p>
          <a:p>
            <a:pPr lvl="1"/>
            <a:r>
              <a:rPr lang="en-US" dirty="0">
                <a:latin typeface="Garamond"/>
                <a:cs typeface="Garamond"/>
              </a:rPr>
              <a:t>Fall conference and state conferences </a:t>
            </a:r>
          </a:p>
          <a:p>
            <a:pPr lvl="1"/>
            <a:r>
              <a:rPr lang="en-US" dirty="0" err="1">
                <a:latin typeface="Garamond"/>
                <a:cs typeface="Garamond"/>
              </a:rPr>
              <a:t>Listservs</a:t>
            </a:r>
            <a:r>
              <a:rPr lang="en-US" dirty="0">
                <a:latin typeface="Garamond"/>
                <a:cs typeface="Garamond"/>
              </a:rPr>
              <a:t> and Forums</a:t>
            </a:r>
          </a:p>
          <a:p>
            <a:pPr lvl="1"/>
            <a:r>
              <a:rPr lang="en-US" dirty="0">
                <a:latin typeface="Garamond"/>
                <a:cs typeface="Garamond"/>
              </a:rPr>
              <a:t>Travel grants for NAFSA events </a:t>
            </a:r>
          </a:p>
          <a:p>
            <a:pPr lvl="1"/>
            <a:r>
              <a:rPr lang="en-US" dirty="0">
                <a:latin typeface="Garamond"/>
                <a:cs typeface="Garamond"/>
              </a:rPr>
              <a:t>Advocacy and career development programs </a:t>
            </a:r>
          </a:p>
          <a:p>
            <a:r>
              <a:rPr lang="en-US" dirty="0">
                <a:latin typeface="Garamond"/>
                <a:cs typeface="Garamond"/>
              </a:rPr>
              <a:t>What Regional Involvement Can Give You</a:t>
            </a:r>
          </a:p>
          <a:p>
            <a:pPr lvl="1"/>
            <a:r>
              <a:rPr lang="en-US" dirty="0">
                <a:latin typeface="Garamond"/>
                <a:cs typeface="Garamond"/>
              </a:rPr>
              <a:t>Leadership skills as a team member or volunteer </a:t>
            </a:r>
          </a:p>
          <a:p>
            <a:pPr lvl="1"/>
            <a:r>
              <a:rPr lang="en-US" dirty="0">
                <a:latin typeface="Garamond"/>
                <a:cs typeface="Garamond"/>
              </a:rPr>
              <a:t>A great network for sharing ideas and developing your career </a:t>
            </a:r>
          </a:p>
          <a:p>
            <a:pPr lvl="1"/>
            <a:r>
              <a:rPr lang="en-US" dirty="0">
                <a:latin typeface="Garamond"/>
                <a:cs typeface="Garamond"/>
              </a:rPr>
              <a:t>A way to keep the NAFSA spirit alive all year long! </a:t>
            </a:r>
          </a:p>
          <a:p>
            <a:r>
              <a:rPr lang="en-US" dirty="0">
                <a:latin typeface="Garamond"/>
                <a:cs typeface="Garamond"/>
              </a:rPr>
              <a:t>How You Can Get Involved: </a:t>
            </a:r>
          </a:p>
          <a:p>
            <a:pPr lvl="1"/>
            <a:r>
              <a:rPr lang="en-US" dirty="0">
                <a:latin typeface="Garamond"/>
                <a:cs typeface="Garamond"/>
              </a:rPr>
              <a:t>Volunteer at a regional or state conference and all year round </a:t>
            </a:r>
          </a:p>
          <a:p>
            <a:pPr lvl="1"/>
            <a:r>
              <a:rPr lang="en-US" dirty="0">
                <a:latin typeface="Garamond"/>
                <a:cs typeface="Garamond"/>
              </a:rPr>
              <a:t>Present at a conference </a:t>
            </a:r>
          </a:p>
          <a:p>
            <a:pPr lvl="1"/>
            <a:r>
              <a:rPr lang="en-US" dirty="0">
                <a:latin typeface="Garamond"/>
                <a:cs typeface="Garamond"/>
              </a:rPr>
              <a:t>Represent your state at Advocacy Day </a:t>
            </a:r>
          </a:p>
          <a:p>
            <a:pPr lvl="1"/>
            <a:r>
              <a:rPr lang="en-US" dirty="0">
                <a:latin typeface="Garamond"/>
                <a:cs typeface="Garamond"/>
              </a:rPr>
              <a:t>Regional Team Positions – viewable at nafsa.org/</a:t>
            </a:r>
            <a:r>
              <a:rPr lang="en-US" dirty="0" err="1">
                <a:latin typeface="Garamond"/>
                <a:cs typeface="Garamond"/>
              </a:rPr>
              <a:t>openpositions</a:t>
            </a:r>
            <a:endParaRPr lang="en-US" dirty="0">
              <a:latin typeface="Garamond"/>
              <a:cs typeface="Garamond"/>
            </a:endParaRPr>
          </a:p>
          <a:p>
            <a:pPr lvl="1"/>
            <a:r>
              <a:rPr lang="en-US" dirty="0">
                <a:latin typeface="Garamond"/>
                <a:cs typeface="Garamond"/>
              </a:rPr>
              <a:t>Join the leadership team</a:t>
            </a:r>
          </a:p>
          <a:p>
            <a:pPr lvl="2"/>
            <a:r>
              <a:rPr lang="en-US" dirty="0">
                <a:latin typeface="Garamond"/>
                <a:cs typeface="Garamond"/>
              </a:rPr>
              <a:t>Positions vary by region and can include the regional chair stream, communications and marketing, conference planning, KC liaisons, development, treasurer, membership chair, community college liaison, and more. </a:t>
            </a:r>
          </a:p>
          <a:p>
            <a:r>
              <a:rPr lang="en-US" b="1" dirty="0">
                <a:latin typeface="Garamond"/>
                <a:cs typeface="Garamond"/>
              </a:rPr>
              <a:t>Get involved with your region at your Regional Update!</a:t>
            </a:r>
          </a:p>
        </p:txBody>
      </p:sp>
      <p:pic>
        <p:nvPicPr>
          <p:cNvPr id="4" name="Shape 101"/>
          <p:cNvPicPr preferRelativeResize="0"/>
          <p:nvPr/>
        </p:nvPicPr>
        <p:blipFill>
          <a:blip r:embed="rId3">
            <a:alphaModFix/>
          </a:blip>
          <a:stretch>
            <a:fillRect/>
          </a:stretch>
        </p:blipFill>
        <p:spPr>
          <a:xfrm>
            <a:off x="5316576" y="1370460"/>
            <a:ext cx="3683401" cy="2074805"/>
          </a:xfrm>
          <a:prstGeom prst="rect">
            <a:avLst/>
          </a:prstGeom>
          <a:noFill/>
          <a:ln>
            <a:noFill/>
          </a:ln>
        </p:spPr>
      </p:pic>
    </p:spTree>
    <p:extLst>
      <p:ext uri="{BB962C8B-B14F-4D97-AF65-F5344CB8AC3E}">
        <p14:creationId xmlns:p14="http://schemas.microsoft.com/office/powerpoint/2010/main" val="4222615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State and Local Level </a:t>
            </a:r>
          </a:p>
        </p:txBody>
      </p:sp>
      <p:sp>
        <p:nvSpPr>
          <p:cNvPr id="3" name="Content Placeholder 2"/>
          <p:cNvSpPr>
            <a:spLocks noGrp="1"/>
          </p:cNvSpPr>
          <p:nvPr>
            <p:ph idx="1"/>
          </p:nvPr>
        </p:nvSpPr>
        <p:spPr>
          <a:xfrm>
            <a:off x="1114424" y="1518908"/>
            <a:ext cx="7610476" cy="5028109"/>
          </a:xfrm>
        </p:spPr>
        <p:txBody>
          <a:bodyPr>
            <a:normAutofit/>
          </a:bodyPr>
          <a:lstStyle/>
          <a:p>
            <a:r>
              <a:rPr lang="en-US" dirty="0">
                <a:latin typeface="Garamond"/>
                <a:cs typeface="Garamond"/>
              </a:rPr>
              <a:t>Local and State Conferences</a:t>
            </a:r>
          </a:p>
          <a:p>
            <a:pPr lvl="1"/>
            <a:r>
              <a:rPr lang="en-US" dirty="0">
                <a:latin typeface="Garamond"/>
                <a:cs typeface="Garamond"/>
              </a:rPr>
              <a:t>Presenting, Volunteering Opportunities, Networking</a:t>
            </a:r>
          </a:p>
          <a:p>
            <a:r>
              <a:rPr lang="en-US" dirty="0">
                <a:latin typeface="Garamond"/>
                <a:cs typeface="Garamond"/>
              </a:rPr>
              <a:t>Local and State Professional Development Groups</a:t>
            </a:r>
          </a:p>
          <a:p>
            <a:pPr lvl="1"/>
            <a:r>
              <a:rPr lang="en-US" dirty="0">
                <a:latin typeface="Garamond"/>
                <a:cs typeface="Garamond"/>
              </a:rPr>
              <a:t>Study Illinois, International Educators of Illinois, etc.</a:t>
            </a:r>
          </a:p>
          <a:p>
            <a:pPr lvl="1"/>
            <a:r>
              <a:rPr lang="en-US" dirty="0">
                <a:latin typeface="Garamond"/>
                <a:cs typeface="Garamond"/>
              </a:rPr>
              <a:t>Don’t forget about virtual networking groups!</a:t>
            </a:r>
          </a:p>
          <a:p>
            <a:r>
              <a:rPr lang="en-US" dirty="0">
                <a:latin typeface="Garamond"/>
                <a:cs typeface="Garamond"/>
              </a:rPr>
              <a:t>NAFSA State Meetings</a:t>
            </a:r>
          </a:p>
          <a:p>
            <a:r>
              <a:rPr lang="en-US" dirty="0">
                <a:latin typeface="Garamond"/>
                <a:cs typeface="Garamond"/>
              </a:rPr>
              <a:t>Volunteering inside and outside of the field</a:t>
            </a:r>
          </a:p>
          <a:p>
            <a:r>
              <a:rPr lang="en-US" dirty="0">
                <a:latin typeface="Garamond"/>
                <a:cs typeface="Garamond"/>
              </a:rPr>
              <a:t>Local groups and </a:t>
            </a:r>
            <a:r>
              <a:rPr lang="en-US" dirty="0" err="1">
                <a:latin typeface="Garamond"/>
                <a:cs typeface="Garamond"/>
              </a:rPr>
              <a:t>listservs</a:t>
            </a:r>
            <a:r>
              <a:rPr lang="en-US" dirty="0">
                <a:latin typeface="Garamond"/>
                <a:cs typeface="Garamond"/>
              </a:rPr>
              <a:t> for international educators </a:t>
            </a:r>
          </a:p>
          <a:p>
            <a:pPr lvl="1"/>
            <a:r>
              <a:rPr lang="en-US" dirty="0">
                <a:latin typeface="Garamond"/>
                <a:cs typeface="Garamond"/>
                <a:hlinkClick r:id="rId3"/>
              </a:rPr>
              <a:t>Houston Forum of Advisors of Internationals</a:t>
            </a:r>
            <a:endParaRPr lang="en-US" dirty="0">
              <a:latin typeface="Garamond"/>
              <a:cs typeface="Garamond"/>
            </a:endParaRPr>
          </a:p>
          <a:p>
            <a:pPr lvl="1"/>
            <a:r>
              <a:rPr lang="en-US" dirty="0">
                <a:latin typeface="Garamond"/>
                <a:cs typeface="Garamond"/>
                <a:hlinkClick r:id="rId4"/>
              </a:rPr>
              <a:t>Texas International Specialist Group</a:t>
            </a:r>
            <a:endParaRPr lang="en-US" dirty="0">
              <a:latin typeface="Garamond"/>
              <a:cs typeface="Garamond"/>
            </a:endParaRPr>
          </a:p>
          <a:p>
            <a:pPr lvl="1"/>
            <a:r>
              <a:rPr lang="en-US" dirty="0">
                <a:latin typeface="Garamond"/>
                <a:cs typeface="Garamond"/>
                <a:hlinkClick r:id="rId5"/>
              </a:rPr>
              <a:t>SACM Conversations</a:t>
            </a:r>
            <a:endParaRPr lang="en-US" dirty="0">
              <a:latin typeface="Garamond"/>
              <a:cs typeface="Garamond"/>
            </a:endParaRPr>
          </a:p>
        </p:txBody>
      </p:sp>
    </p:spTree>
    <p:extLst>
      <p:ext uri="{BB962C8B-B14F-4D97-AF65-F5344CB8AC3E}">
        <p14:creationId xmlns:p14="http://schemas.microsoft.com/office/powerpoint/2010/main" val="4222615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normAutofit/>
          </a:bodyPr>
          <a:lstStyle/>
          <a:p>
            <a:r>
              <a:rPr lang="en-US" dirty="0"/>
              <a:t>Your Presenters at NAFSA 2016:</a:t>
            </a:r>
          </a:p>
        </p:txBody>
      </p:sp>
      <p:sp>
        <p:nvSpPr>
          <p:cNvPr id="3" name="Content Placeholder 2"/>
          <p:cNvSpPr>
            <a:spLocks noGrp="1"/>
          </p:cNvSpPr>
          <p:nvPr>
            <p:ph idx="1"/>
          </p:nvPr>
        </p:nvSpPr>
        <p:spPr>
          <a:xfrm>
            <a:off x="1114424" y="2372042"/>
            <a:ext cx="7610476" cy="3670767"/>
          </a:xfrm>
        </p:spPr>
        <p:txBody>
          <a:bodyPr/>
          <a:lstStyle/>
          <a:p>
            <a:pPr marL="342900" lvl="1" indent="-342900">
              <a:spcBef>
                <a:spcPts val="2000"/>
              </a:spcBef>
              <a:buClr>
                <a:schemeClr val="accent1"/>
              </a:buClr>
            </a:pPr>
            <a:r>
              <a:rPr lang="en-US" dirty="0">
                <a:latin typeface="Garamond"/>
                <a:cs typeface="Garamond"/>
              </a:rPr>
              <a:t>Wednesday, June 1, 4:00 p.m., Career Center: </a:t>
            </a:r>
            <a:r>
              <a:rPr lang="en-US" b="1" dirty="0">
                <a:latin typeface="Garamond"/>
                <a:cs typeface="Garamond"/>
              </a:rPr>
              <a:t>Developing a Professional Reputation in the Field of International Education </a:t>
            </a:r>
            <a:r>
              <a:rPr lang="en-US" dirty="0">
                <a:latin typeface="Garamond"/>
                <a:cs typeface="Garamond"/>
              </a:rPr>
              <a:t>(Sonya Brauchle, Foreign Credits, Inc.) </a:t>
            </a:r>
          </a:p>
          <a:p>
            <a:pPr marL="342900" lvl="1" indent="-342900">
              <a:spcBef>
                <a:spcPts val="2000"/>
              </a:spcBef>
              <a:buClr>
                <a:schemeClr val="accent1"/>
              </a:buClr>
            </a:pPr>
            <a:r>
              <a:rPr lang="en-US" dirty="0">
                <a:latin typeface="Garamond"/>
                <a:cs typeface="Garamond"/>
              </a:rPr>
              <a:t>Wednesday, June 1, 10:00 a.m. – 11:15 a.m., CCC, 503-504: </a:t>
            </a:r>
            <a:r>
              <a:rPr lang="en-US" b="1" dirty="0">
                <a:latin typeface="Garamond"/>
                <a:cs typeface="Garamond"/>
              </a:rPr>
              <a:t>Breaking In and Establishing Yourself in International Education before a Master’s Degree </a:t>
            </a:r>
            <a:r>
              <a:rPr lang="en-US" dirty="0">
                <a:latin typeface="Garamond"/>
                <a:cs typeface="Garamond"/>
              </a:rPr>
              <a:t>(Sonya Brauchle, Foreign Credits, Inc.)</a:t>
            </a:r>
          </a:p>
          <a:p>
            <a:pPr marL="342900" lvl="1" indent="-342900">
              <a:spcBef>
                <a:spcPts val="2000"/>
              </a:spcBef>
              <a:buClr>
                <a:schemeClr val="accent1"/>
              </a:buClr>
            </a:pPr>
            <a:r>
              <a:rPr lang="en-US" dirty="0">
                <a:latin typeface="Garamond"/>
                <a:cs typeface="Garamond"/>
              </a:rPr>
              <a:t>Wednesday, June 1, 11:15 a.m. – 12:45 p.m., CCC, Hall A, Poster Fair Area: </a:t>
            </a:r>
            <a:r>
              <a:rPr lang="en-US" b="1" dirty="0">
                <a:latin typeface="Garamond"/>
                <a:cs typeface="Garamond"/>
              </a:rPr>
              <a:t>Creating a Strong University Pathway Program for Intensive English Program Students </a:t>
            </a:r>
            <a:r>
              <a:rPr lang="en-US" dirty="0">
                <a:latin typeface="Garamond"/>
                <a:cs typeface="Garamond"/>
              </a:rPr>
              <a:t>(Caroline Gear, International Language Institute of Massachusetts)</a:t>
            </a:r>
          </a:p>
        </p:txBody>
      </p:sp>
    </p:spTree>
    <p:extLst>
      <p:ext uri="{BB962C8B-B14F-4D97-AF65-F5344CB8AC3E}">
        <p14:creationId xmlns:p14="http://schemas.microsoft.com/office/powerpoint/2010/main" val="3709145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lumMod val="50000"/>
              <a:lumOff val="50000"/>
            </a:schemeClr>
          </a:solidFill>
        </p:spPr>
        <p:txBody>
          <a:bodyPr/>
          <a:lstStyle/>
          <a:p>
            <a:r>
              <a:rPr lang="en-US" dirty="0"/>
              <a:t>The End	</a:t>
            </a:r>
          </a:p>
        </p:txBody>
      </p:sp>
      <p:sp>
        <p:nvSpPr>
          <p:cNvPr id="3" name="Subtitle 2"/>
          <p:cNvSpPr>
            <a:spLocks noGrp="1"/>
          </p:cNvSpPr>
          <p:nvPr>
            <p:ph type="subTitle" idx="1"/>
          </p:nvPr>
        </p:nvSpPr>
        <p:spPr/>
        <p:txBody>
          <a:bodyPr/>
          <a:lstStyle/>
          <a:p>
            <a:r>
              <a:rPr lang="en-US" dirty="0"/>
              <a:t>You can access this presentation soon at: </a:t>
            </a:r>
          </a:p>
          <a:p>
            <a:r>
              <a:rPr lang="en-US" dirty="0"/>
              <a:t>www.foreigncredits.com</a:t>
            </a:r>
          </a:p>
        </p:txBody>
      </p:sp>
    </p:spTree>
    <p:extLst>
      <p:ext uri="{BB962C8B-B14F-4D97-AF65-F5344CB8AC3E}">
        <p14:creationId xmlns:p14="http://schemas.microsoft.com/office/powerpoint/2010/main" val="65568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lstStyle/>
          <a:p>
            <a:r>
              <a:rPr lang="en-US" dirty="0">
                <a:latin typeface="Garamond" panose="02020404030301010803" pitchFamily="18" charset="0"/>
              </a:rPr>
              <a:t>Overview</a:t>
            </a:r>
          </a:p>
        </p:txBody>
      </p:sp>
      <p:sp>
        <p:nvSpPr>
          <p:cNvPr id="3" name="Content Placeholder 2"/>
          <p:cNvSpPr>
            <a:spLocks noGrp="1"/>
          </p:cNvSpPr>
          <p:nvPr>
            <p:ph idx="1"/>
          </p:nvPr>
        </p:nvSpPr>
        <p:spPr/>
        <p:txBody>
          <a:bodyPr/>
          <a:lstStyle/>
          <a:p>
            <a:r>
              <a:rPr lang="en-US" dirty="0">
                <a:latin typeface="Garamond"/>
                <a:cs typeface="Garamond"/>
              </a:rPr>
              <a:t>The International Enrollment Management (IEM) Knowledge Community (KC)</a:t>
            </a:r>
          </a:p>
          <a:p>
            <a:r>
              <a:rPr lang="en-US" dirty="0">
                <a:latin typeface="Garamond"/>
                <a:cs typeface="Garamond"/>
              </a:rPr>
              <a:t>Resources</a:t>
            </a:r>
          </a:p>
          <a:p>
            <a:r>
              <a:rPr lang="en-US" dirty="0">
                <a:latin typeface="Garamond"/>
                <a:cs typeface="Garamond"/>
              </a:rPr>
              <a:t>Activities</a:t>
            </a:r>
          </a:p>
          <a:p>
            <a:r>
              <a:rPr lang="en-US" dirty="0">
                <a:latin typeface="Garamond"/>
                <a:cs typeface="Garamond"/>
              </a:rPr>
              <a:t>Involvement</a:t>
            </a:r>
          </a:p>
        </p:txBody>
      </p:sp>
    </p:spTree>
    <p:extLst>
      <p:ext uri="{BB962C8B-B14F-4D97-AF65-F5344CB8AC3E}">
        <p14:creationId xmlns:p14="http://schemas.microsoft.com/office/powerpoint/2010/main" val="1258283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lumMod val="50000"/>
              <a:lumOff val="50000"/>
            </a:schemeClr>
          </a:solidFill>
        </p:spPr>
        <p:txBody>
          <a:bodyPr>
            <a:noAutofit/>
          </a:bodyPr>
          <a:lstStyle/>
          <a:p>
            <a:r>
              <a:rPr lang="en-US" sz="2400" dirty="0">
                <a:latin typeface="Garamond"/>
                <a:cs typeface="Garamond"/>
              </a:rPr>
              <a:t>The International Enrollment Management (IEM) Knowledge Community (KC)</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3407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latin typeface="Garamond"/>
                <a:cs typeface="Garamond"/>
              </a:rPr>
              <a:t>The International Enrollment Management (IEM) Knowledge Community (KC)</a:t>
            </a:r>
            <a:endParaRPr lang="en-US" sz="2400" dirty="0"/>
          </a:p>
        </p:txBody>
      </p:sp>
      <p:sp>
        <p:nvSpPr>
          <p:cNvPr id="3" name="Content Placeholder 2"/>
          <p:cNvSpPr>
            <a:spLocks noGrp="1"/>
          </p:cNvSpPr>
          <p:nvPr>
            <p:ph idx="1"/>
          </p:nvPr>
        </p:nvSpPr>
        <p:spPr>
          <a:xfrm>
            <a:off x="1114424" y="1518908"/>
            <a:ext cx="7610476" cy="4747421"/>
          </a:xfrm>
        </p:spPr>
        <p:txBody>
          <a:bodyPr>
            <a:normAutofit/>
          </a:bodyPr>
          <a:lstStyle/>
          <a:p>
            <a:r>
              <a:rPr lang="en-US" dirty="0">
                <a:latin typeface="Garamond"/>
                <a:cs typeface="Garamond"/>
              </a:rPr>
              <a:t>The KCIEM addresses the needs of professionals working in admissions, recruitment, enrollment management, marketing, credential evaluation, intensive English programs, sponsored program administration, and overseas advising and counseling. </a:t>
            </a:r>
          </a:p>
          <a:p>
            <a:r>
              <a:rPr lang="en-US" dirty="0">
                <a:latin typeface="Garamond"/>
                <a:cs typeface="Garamond"/>
              </a:rPr>
              <a:t>The KCIEM has three networks, each with an active listserv and resources for members:</a:t>
            </a:r>
          </a:p>
          <a:p>
            <a:pPr lvl="1"/>
            <a:r>
              <a:rPr lang="en-US" dirty="0">
                <a:latin typeface="Garamond"/>
                <a:cs typeface="Garamond"/>
              </a:rPr>
              <a:t>Academic Credential Evaluation (ACE)</a:t>
            </a:r>
          </a:p>
          <a:p>
            <a:pPr lvl="1"/>
            <a:r>
              <a:rPr lang="en-US" dirty="0">
                <a:latin typeface="Garamond"/>
                <a:cs typeface="Garamond"/>
              </a:rPr>
              <a:t>Intensive English Programs (IEP)</a:t>
            </a:r>
          </a:p>
          <a:p>
            <a:pPr lvl="1"/>
            <a:r>
              <a:rPr lang="en-US" dirty="0">
                <a:latin typeface="Garamond"/>
                <a:cs typeface="Garamond"/>
              </a:rPr>
              <a:t>Recruitment, Advising, Marketing, and Admissions (RAMA)</a:t>
            </a:r>
          </a:p>
          <a:p>
            <a:pPr lvl="1"/>
            <a:r>
              <a:rPr lang="en-US" dirty="0">
                <a:latin typeface="Garamond"/>
                <a:cs typeface="Garamond"/>
              </a:rPr>
              <a:t>*</a:t>
            </a:r>
            <a:r>
              <a:rPr lang="en-US" dirty="0">
                <a:cs typeface="Garamond"/>
              </a:rPr>
              <a:t>Sponsored Program Administration Resources and Activities</a:t>
            </a:r>
            <a:endParaRPr lang="en-US" dirty="0">
              <a:latin typeface="Garamond"/>
              <a:cs typeface="Garamond"/>
            </a:endParaRPr>
          </a:p>
          <a:p>
            <a:r>
              <a:rPr lang="en-US" dirty="0">
                <a:latin typeface="Garamond"/>
                <a:cs typeface="Garamond"/>
              </a:rPr>
              <a:t>NAFSA members can subscribe to any and all networks!</a:t>
            </a:r>
          </a:p>
        </p:txBody>
      </p:sp>
    </p:spTree>
    <p:extLst>
      <p:ext uri="{BB962C8B-B14F-4D97-AF65-F5344CB8AC3E}">
        <p14:creationId xmlns:p14="http://schemas.microsoft.com/office/powerpoint/2010/main" val="110838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latin typeface="Garamond"/>
                <a:cs typeface="Garamond"/>
              </a:rPr>
              <a:t>Activities: Pan-KCIEM</a:t>
            </a:r>
            <a:endParaRPr lang="en-US" sz="2400" dirty="0"/>
          </a:p>
        </p:txBody>
      </p:sp>
      <p:sp>
        <p:nvSpPr>
          <p:cNvPr id="3" name="Content Placeholder 2"/>
          <p:cNvSpPr>
            <a:spLocks noGrp="1"/>
          </p:cNvSpPr>
          <p:nvPr>
            <p:ph idx="1"/>
          </p:nvPr>
        </p:nvSpPr>
        <p:spPr>
          <a:xfrm>
            <a:off x="1114424" y="1518908"/>
            <a:ext cx="7610476" cy="4747421"/>
          </a:xfrm>
        </p:spPr>
        <p:txBody>
          <a:bodyPr>
            <a:normAutofit/>
          </a:bodyPr>
          <a:lstStyle/>
          <a:p>
            <a:r>
              <a:rPr lang="en-US" dirty="0">
                <a:latin typeface="Garamond"/>
                <a:cs typeface="Garamond"/>
              </a:rPr>
              <a:t>Poster Fairs:</a:t>
            </a:r>
          </a:p>
          <a:p>
            <a:pPr lvl="1"/>
            <a:r>
              <a:rPr lang="en-US" dirty="0">
                <a:latin typeface="Garamond"/>
                <a:cs typeface="Garamond"/>
              </a:rPr>
              <a:t>Wednesday 11:15 – 12:45 – Best Practices in International Enrollment Management</a:t>
            </a:r>
          </a:p>
          <a:p>
            <a:pPr lvl="1"/>
            <a:r>
              <a:rPr lang="en-US" dirty="0">
                <a:latin typeface="Garamond"/>
                <a:cs typeface="Garamond"/>
              </a:rPr>
              <a:t>Thursday 10:00 – 12:00 – Assessment and Evaluation in International Education</a:t>
            </a:r>
          </a:p>
          <a:p>
            <a:pPr lvl="1"/>
            <a:r>
              <a:rPr lang="en-US" dirty="0">
                <a:latin typeface="Garamond"/>
                <a:cs typeface="Garamond"/>
              </a:rPr>
              <a:t>Thursday 10:00 – 12:00 – Country Fair: Updates on Country and Regional Higher Education</a:t>
            </a:r>
          </a:p>
          <a:p>
            <a:r>
              <a:rPr lang="en-US" dirty="0">
                <a:latin typeface="Garamond"/>
                <a:cs typeface="Garamond"/>
              </a:rPr>
              <a:t>Open Meetings</a:t>
            </a:r>
          </a:p>
          <a:p>
            <a:pPr lvl="1"/>
            <a:r>
              <a:rPr lang="en-US" dirty="0">
                <a:latin typeface="Garamond"/>
                <a:cs typeface="Garamond"/>
              </a:rPr>
              <a:t>Wednesday 1:15 – 2:15 – IEM Practitioners Think Tank: Identifying the Top Trends and Issues SIOs Should Know</a:t>
            </a:r>
          </a:p>
          <a:p>
            <a:r>
              <a:rPr lang="en-US" dirty="0">
                <a:latin typeface="Garamond"/>
                <a:cs typeface="Garamond"/>
              </a:rPr>
              <a:t>Career Center</a:t>
            </a:r>
          </a:p>
          <a:p>
            <a:pPr lvl="1"/>
            <a:r>
              <a:rPr lang="en-US" dirty="0">
                <a:latin typeface="Garamond"/>
                <a:cs typeface="Garamond"/>
              </a:rPr>
              <a:t>Tuesday 2:00 – Careers in International Enrollment Management</a:t>
            </a:r>
          </a:p>
        </p:txBody>
      </p:sp>
    </p:spTree>
    <p:extLst>
      <p:ext uri="{BB962C8B-B14F-4D97-AF65-F5344CB8AC3E}">
        <p14:creationId xmlns:p14="http://schemas.microsoft.com/office/powerpoint/2010/main" val="188153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lumMod val="50000"/>
              <a:lumOff val="50000"/>
            </a:schemeClr>
          </a:solidFill>
        </p:spPr>
        <p:txBody>
          <a:bodyPr>
            <a:noAutofit/>
          </a:bodyPr>
          <a:lstStyle/>
          <a:p>
            <a:r>
              <a:rPr lang="en-US" sz="2800" dirty="0"/>
              <a:t>Sponsored Program Administration Resources and Activities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5037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Resources: Sponsored Program Administration	</a:t>
            </a:r>
          </a:p>
        </p:txBody>
      </p:sp>
      <p:sp>
        <p:nvSpPr>
          <p:cNvPr id="3" name="Content Placeholder 2"/>
          <p:cNvSpPr>
            <a:spLocks noGrp="1"/>
          </p:cNvSpPr>
          <p:nvPr>
            <p:ph idx="1"/>
          </p:nvPr>
        </p:nvSpPr>
        <p:spPr>
          <a:xfrm>
            <a:off x="1114424" y="1518908"/>
            <a:ext cx="7610476" cy="4747421"/>
          </a:xfrm>
        </p:spPr>
        <p:txBody>
          <a:bodyPr>
            <a:normAutofit/>
          </a:bodyPr>
          <a:lstStyle/>
          <a:p>
            <a:r>
              <a:rPr lang="en-US" dirty="0">
                <a:latin typeface="Garamond"/>
                <a:cs typeface="Garamond"/>
              </a:rPr>
              <a:t>NAFSA Resources Online </a:t>
            </a:r>
            <a:r>
              <a:rPr lang="en-US" dirty="0">
                <a:latin typeface="Garamond"/>
                <a:cs typeface="Garamond"/>
                <a:hlinkClick r:id="rId2"/>
              </a:rPr>
              <a:t>http://network.nafsa.org/nafsa-resources</a:t>
            </a:r>
            <a:r>
              <a:rPr lang="en-US" dirty="0">
                <a:latin typeface="Garamond"/>
                <a:cs typeface="Garamond"/>
              </a:rPr>
              <a:t> </a:t>
            </a:r>
          </a:p>
          <a:p>
            <a:pPr lvl="1"/>
            <a:r>
              <a:rPr lang="en-US" dirty="0">
                <a:latin typeface="Garamond"/>
                <a:cs typeface="Garamond"/>
              </a:rPr>
              <a:t>Ten Best Practices for Universities and Institutions Working With Sponsors/Programming Organizations</a:t>
            </a:r>
          </a:p>
          <a:p>
            <a:pPr lvl="1"/>
            <a:r>
              <a:rPr lang="en-US" dirty="0">
                <a:latin typeface="Garamond"/>
                <a:cs typeface="Garamond"/>
              </a:rPr>
              <a:t>Responding to a Crisis in a Student’s/Scholar’s Home Country</a:t>
            </a:r>
          </a:p>
          <a:p>
            <a:r>
              <a:rPr lang="en-US" dirty="0">
                <a:latin typeface="Garamond"/>
                <a:cs typeface="Garamond"/>
                <a:hlinkClick r:id="rId3"/>
              </a:rPr>
              <a:t>NAFSA Sponsored Program Administration MIG</a:t>
            </a:r>
            <a:r>
              <a:rPr lang="en-US" dirty="0">
                <a:latin typeface="Garamond"/>
                <a:cs typeface="Garamond"/>
              </a:rPr>
              <a:t> Meeting Wednesday, June 1</a:t>
            </a:r>
            <a:r>
              <a:rPr lang="en-US" baseline="30000" dirty="0">
                <a:latin typeface="Garamond"/>
                <a:cs typeface="Garamond"/>
              </a:rPr>
              <a:t>st</a:t>
            </a:r>
            <a:r>
              <a:rPr lang="en-US" dirty="0">
                <a:latin typeface="Garamond"/>
                <a:cs typeface="Garamond"/>
              </a:rPr>
              <a:t> 10am to 11:30am- Hyatt Regency, Mineral DE</a:t>
            </a:r>
          </a:p>
          <a:p>
            <a:r>
              <a:rPr lang="en-US" dirty="0">
                <a:latin typeface="Garamond"/>
                <a:cs typeface="Garamond"/>
              </a:rPr>
              <a:t>Poster Fairs</a:t>
            </a:r>
          </a:p>
          <a:p>
            <a:pPr lvl="1"/>
            <a:r>
              <a:rPr lang="en-US" dirty="0">
                <a:latin typeface="Garamond"/>
                <a:cs typeface="Garamond"/>
              </a:rPr>
              <a:t>Enrolling Sponsored Students at Your Institution, Wednesday, June 1</a:t>
            </a:r>
            <a:r>
              <a:rPr lang="en-US" baseline="30000" dirty="0">
                <a:latin typeface="Garamond"/>
                <a:cs typeface="Garamond"/>
              </a:rPr>
              <a:t>st</a:t>
            </a:r>
            <a:r>
              <a:rPr lang="en-US" dirty="0">
                <a:latin typeface="Garamond"/>
                <a:cs typeface="Garamond"/>
              </a:rPr>
              <a:t> 11:15am- 12:45am </a:t>
            </a:r>
          </a:p>
          <a:p>
            <a:pPr lvl="1"/>
            <a:r>
              <a:rPr lang="en-US" dirty="0">
                <a:latin typeface="Garamond"/>
                <a:cs typeface="Garamond"/>
              </a:rPr>
              <a:t>Country Fair: Updates on Country and Regional Higher Education, Thursday, June 2</a:t>
            </a:r>
            <a:r>
              <a:rPr lang="en-US" baseline="30000" dirty="0">
                <a:latin typeface="Garamond"/>
                <a:cs typeface="Garamond"/>
              </a:rPr>
              <a:t>nd</a:t>
            </a:r>
            <a:r>
              <a:rPr lang="en-US" dirty="0">
                <a:latin typeface="Garamond"/>
                <a:cs typeface="Garamond"/>
              </a:rPr>
              <a:t> 10:00am- 12:00pm</a:t>
            </a:r>
          </a:p>
          <a:p>
            <a:r>
              <a:rPr lang="en-US" dirty="0">
                <a:latin typeface="Garamond"/>
                <a:cs typeface="Garamond"/>
              </a:rPr>
              <a:t> Attendees &amp; Networking- Scheduling portion of schedule</a:t>
            </a:r>
          </a:p>
        </p:txBody>
      </p:sp>
      <p:pic>
        <p:nvPicPr>
          <p:cNvPr id="4" name="Picture 3"/>
          <p:cNvPicPr>
            <a:picLocks noChangeAspect="1"/>
          </p:cNvPicPr>
          <p:nvPr/>
        </p:nvPicPr>
        <p:blipFill>
          <a:blip r:embed="rId4"/>
          <a:stretch>
            <a:fillRect/>
          </a:stretch>
        </p:blipFill>
        <p:spPr>
          <a:xfrm>
            <a:off x="130997" y="1764254"/>
            <a:ext cx="860816" cy="823389"/>
          </a:xfrm>
          <a:prstGeom prst="rect">
            <a:avLst/>
          </a:prstGeom>
        </p:spPr>
      </p:pic>
      <p:pic>
        <p:nvPicPr>
          <p:cNvPr id="5" name="Picture 4"/>
          <p:cNvPicPr>
            <a:picLocks noChangeAspect="1"/>
          </p:cNvPicPr>
          <p:nvPr/>
        </p:nvPicPr>
        <p:blipFill>
          <a:blip r:embed="rId5"/>
          <a:stretch>
            <a:fillRect/>
          </a:stretch>
        </p:blipFill>
        <p:spPr>
          <a:xfrm>
            <a:off x="116261" y="2694242"/>
            <a:ext cx="890288" cy="890288"/>
          </a:xfrm>
          <a:prstGeom prst="rect">
            <a:avLst/>
          </a:prstGeom>
        </p:spPr>
      </p:pic>
      <p:pic>
        <p:nvPicPr>
          <p:cNvPr id="6" name="Picture 5"/>
          <p:cNvPicPr>
            <a:picLocks noChangeAspect="1"/>
          </p:cNvPicPr>
          <p:nvPr/>
        </p:nvPicPr>
        <p:blipFill>
          <a:blip r:embed="rId6"/>
          <a:stretch>
            <a:fillRect/>
          </a:stretch>
        </p:blipFill>
        <p:spPr>
          <a:xfrm>
            <a:off x="170799" y="5139066"/>
            <a:ext cx="998390" cy="377344"/>
          </a:xfrm>
          <a:prstGeom prst="rect">
            <a:avLst/>
          </a:prstGeom>
        </p:spPr>
      </p:pic>
      <p:pic>
        <p:nvPicPr>
          <p:cNvPr id="7" name="Picture 6"/>
          <p:cNvPicPr>
            <a:picLocks noChangeAspect="1"/>
          </p:cNvPicPr>
          <p:nvPr/>
        </p:nvPicPr>
        <p:blipFill>
          <a:blip r:embed="rId7"/>
          <a:stretch>
            <a:fillRect/>
          </a:stretch>
        </p:blipFill>
        <p:spPr>
          <a:xfrm>
            <a:off x="99305" y="3691129"/>
            <a:ext cx="1085850" cy="523875"/>
          </a:xfrm>
          <a:prstGeom prst="rect">
            <a:avLst/>
          </a:prstGeom>
        </p:spPr>
      </p:pic>
      <p:pic>
        <p:nvPicPr>
          <p:cNvPr id="8" name="Picture 7"/>
          <p:cNvPicPr>
            <a:picLocks noChangeAspect="1"/>
          </p:cNvPicPr>
          <p:nvPr/>
        </p:nvPicPr>
        <p:blipFill>
          <a:blip r:embed="rId8"/>
          <a:stretch>
            <a:fillRect/>
          </a:stretch>
        </p:blipFill>
        <p:spPr>
          <a:xfrm>
            <a:off x="147846" y="4464122"/>
            <a:ext cx="983503" cy="393401"/>
          </a:xfrm>
          <a:prstGeom prst="rect">
            <a:avLst/>
          </a:prstGeom>
        </p:spPr>
      </p:pic>
      <p:pic>
        <p:nvPicPr>
          <p:cNvPr id="9" name="Picture 8"/>
          <p:cNvPicPr>
            <a:picLocks noChangeAspect="1"/>
          </p:cNvPicPr>
          <p:nvPr/>
        </p:nvPicPr>
        <p:blipFill>
          <a:blip r:embed="rId9"/>
          <a:stretch>
            <a:fillRect/>
          </a:stretch>
        </p:blipFill>
        <p:spPr>
          <a:xfrm>
            <a:off x="216648" y="5931750"/>
            <a:ext cx="897776" cy="381555"/>
          </a:xfrm>
          <a:prstGeom prst="rect">
            <a:avLst/>
          </a:prstGeom>
        </p:spPr>
      </p:pic>
    </p:spTree>
    <p:extLst>
      <p:ext uri="{BB962C8B-B14F-4D97-AF65-F5344CB8AC3E}">
        <p14:creationId xmlns:p14="http://schemas.microsoft.com/office/powerpoint/2010/main" val="979807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0"/>
            <a:ext cx="8913813" cy="914400"/>
          </a:xfrm>
          <a:solidFill>
            <a:schemeClr val="tx1">
              <a:lumMod val="50000"/>
              <a:lumOff val="50000"/>
            </a:schemeClr>
          </a:solidFill>
        </p:spPr>
        <p:txBody>
          <a:bodyPr>
            <a:noAutofit/>
          </a:bodyPr>
          <a:lstStyle/>
          <a:p>
            <a:r>
              <a:rPr lang="en-US" sz="2400" dirty="0"/>
              <a:t>Activities: Sponsored Program Administration	</a:t>
            </a:r>
          </a:p>
        </p:txBody>
      </p:sp>
      <p:sp>
        <p:nvSpPr>
          <p:cNvPr id="3" name="Content Placeholder 2"/>
          <p:cNvSpPr>
            <a:spLocks noGrp="1"/>
          </p:cNvSpPr>
          <p:nvPr>
            <p:ph idx="1"/>
          </p:nvPr>
        </p:nvSpPr>
        <p:spPr>
          <a:xfrm>
            <a:off x="1114424" y="1518908"/>
            <a:ext cx="7610476" cy="4747421"/>
          </a:xfrm>
        </p:spPr>
        <p:txBody>
          <a:bodyPr>
            <a:normAutofit/>
          </a:bodyPr>
          <a:lstStyle/>
          <a:p>
            <a:r>
              <a:rPr lang="en-US" dirty="0">
                <a:latin typeface="Garamond"/>
                <a:cs typeface="Garamond"/>
              </a:rPr>
              <a:t>Expo Hall</a:t>
            </a:r>
          </a:p>
          <a:p>
            <a:pPr lvl="1"/>
            <a:r>
              <a:rPr lang="en-US" dirty="0">
                <a:latin typeface="Garamond"/>
                <a:cs typeface="Garamond"/>
              </a:rPr>
              <a:t>Institute of International Education (IIE)-Booth 1212</a:t>
            </a:r>
          </a:p>
          <a:p>
            <a:pPr lvl="1"/>
            <a:r>
              <a:rPr lang="en-US" dirty="0">
                <a:latin typeface="Garamond"/>
                <a:cs typeface="Garamond"/>
              </a:rPr>
              <a:t>AMIDEAST- Booth 1629</a:t>
            </a:r>
          </a:p>
          <a:p>
            <a:pPr lvl="1"/>
            <a:r>
              <a:rPr lang="en-US" dirty="0" err="1">
                <a:latin typeface="Garamond"/>
                <a:cs typeface="Garamond"/>
              </a:rPr>
              <a:t>EducationUSA</a:t>
            </a:r>
            <a:r>
              <a:rPr lang="en-US" dirty="0">
                <a:latin typeface="Garamond"/>
                <a:cs typeface="Garamond"/>
              </a:rPr>
              <a:t>- Booth 852</a:t>
            </a:r>
          </a:p>
          <a:p>
            <a:pPr lvl="1"/>
            <a:r>
              <a:rPr lang="en-US" dirty="0">
                <a:latin typeface="Garamond"/>
                <a:cs typeface="Garamond"/>
              </a:rPr>
              <a:t>Gulf Cooperation Council Cultural Missions (GCC)- Booth 305</a:t>
            </a:r>
          </a:p>
          <a:p>
            <a:pPr lvl="1"/>
            <a:r>
              <a:rPr lang="en-US" dirty="0">
                <a:latin typeface="Garamond"/>
                <a:cs typeface="Garamond"/>
              </a:rPr>
              <a:t>Argentina- Booth 1832</a:t>
            </a:r>
          </a:p>
          <a:p>
            <a:pPr lvl="1"/>
            <a:r>
              <a:rPr lang="en-US" dirty="0">
                <a:latin typeface="Garamond"/>
                <a:cs typeface="Garamond"/>
              </a:rPr>
              <a:t>Embassy of Malaysia- Booth 2059</a:t>
            </a:r>
          </a:p>
          <a:p>
            <a:pPr lvl="1"/>
            <a:r>
              <a:rPr lang="en-US" dirty="0">
                <a:latin typeface="Garamond"/>
                <a:cs typeface="Garamond"/>
              </a:rPr>
              <a:t>Embassy of Oman- Booth 2408</a:t>
            </a:r>
          </a:p>
          <a:p>
            <a:pPr lvl="1"/>
            <a:r>
              <a:rPr lang="en-US" dirty="0">
                <a:latin typeface="Garamond"/>
                <a:cs typeface="Garamond"/>
              </a:rPr>
              <a:t>Mexico- Booth 445</a:t>
            </a:r>
          </a:p>
          <a:p>
            <a:pPr lvl="1"/>
            <a:r>
              <a:rPr lang="en-US" dirty="0">
                <a:latin typeface="Garamond"/>
                <a:cs typeface="Garamond"/>
              </a:rPr>
              <a:t>SABIC- 2022</a:t>
            </a:r>
          </a:p>
          <a:p>
            <a:pPr lvl="1"/>
            <a:r>
              <a:rPr lang="en-US" dirty="0">
                <a:latin typeface="Garamond"/>
                <a:cs typeface="Garamond"/>
              </a:rPr>
              <a:t>Asia- Pacific Association for International Education- Booth 2303</a:t>
            </a:r>
          </a:p>
          <a:p>
            <a:pPr lvl="1"/>
            <a:r>
              <a:rPr lang="en-US" dirty="0">
                <a:latin typeface="Garamond"/>
                <a:cs typeface="Garamond"/>
              </a:rPr>
              <a:t>German Academic Exchange Service DAAD- Booth 622</a:t>
            </a:r>
          </a:p>
          <a:p>
            <a:pPr lvl="1"/>
            <a:endParaRPr lang="en-US" dirty="0">
              <a:latin typeface="Garamond"/>
              <a:cs typeface="Garamond"/>
            </a:endParaRPr>
          </a:p>
          <a:p>
            <a:pPr lvl="1"/>
            <a:endParaRPr lang="en-US" dirty="0">
              <a:latin typeface="Garamond"/>
              <a:cs typeface="Garamond"/>
            </a:endParaRPr>
          </a:p>
          <a:p>
            <a:pPr lvl="1"/>
            <a:endParaRPr lang="en-US" dirty="0">
              <a:latin typeface="Garamond"/>
              <a:cs typeface="Garamond"/>
            </a:endParaRPr>
          </a:p>
        </p:txBody>
      </p:sp>
    </p:spTree>
    <p:extLst>
      <p:ext uri="{BB962C8B-B14F-4D97-AF65-F5344CB8AC3E}">
        <p14:creationId xmlns:p14="http://schemas.microsoft.com/office/powerpoint/2010/main" val="4189776866"/>
      </p:ext>
    </p:extLst>
  </p:cSld>
  <p:clrMapOvr>
    <a:masterClrMapping/>
  </p:clrMapOvr>
</p:sld>
</file>

<file path=ppt/theme/theme1.xml><?xml version="1.0" encoding="utf-8"?>
<a:theme xmlns:a="http://schemas.openxmlformats.org/drawingml/2006/main" name="Perception">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Garamond">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4E5247F879554B8249310ED72DDD89" ma:contentTypeVersion="2" ma:contentTypeDescription="Create a new document." ma:contentTypeScope="" ma:versionID="48dcc407504fd39408a918fed67c4c02">
  <xsd:schema xmlns:xsd="http://www.w3.org/2001/XMLSchema" xmlns:xs="http://www.w3.org/2001/XMLSchema" xmlns:p="http://schemas.microsoft.com/office/2006/metadata/properties" xmlns:ns2="bab25cc8-e29e-4700-9e03-782b0ce0bf23" targetNamespace="http://schemas.microsoft.com/office/2006/metadata/properties" ma:root="true" ma:fieldsID="2016f317133d56bc764418181a44a101" ns2:_="">
    <xsd:import namespace="bab25cc8-e29e-4700-9e03-782b0ce0bf23"/>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b25cc8-e29e-4700-9e03-782b0ce0bf2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EEC232-7F76-4017-B4C7-B783DE4D9A54}"/>
</file>

<file path=customXml/itemProps2.xml><?xml version="1.0" encoding="utf-8"?>
<ds:datastoreItem xmlns:ds="http://schemas.openxmlformats.org/officeDocument/2006/customXml" ds:itemID="{955DF788-0626-4BAA-B436-E5574F65C6CC}"/>
</file>

<file path=customXml/itemProps3.xml><?xml version="1.0" encoding="utf-8"?>
<ds:datastoreItem xmlns:ds="http://schemas.openxmlformats.org/officeDocument/2006/customXml" ds:itemID="{24EEBB3C-DC65-4408-9065-EAC279D94987}"/>
</file>

<file path=docProps/app.xml><?xml version="1.0" encoding="utf-8"?>
<Properties xmlns="http://schemas.openxmlformats.org/officeDocument/2006/extended-properties" xmlns:vt="http://schemas.openxmlformats.org/officeDocument/2006/docPropsVTypes">
  <Template>Perception.thmx</Template>
  <TotalTime>388</TotalTime>
  <Words>2086</Words>
  <Application>Microsoft Office PowerPoint</Application>
  <PresentationFormat>On-screen Show (4:3)</PresentationFormat>
  <Paragraphs>250</Paragraphs>
  <Slides>28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Garamond</vt:lpstr>
      <vt:lpstr>Trebuchet MS</vt:lpstr>
      <vt:lpstr>Wingdings 2</vt:lpstr>
      <vt:lpstr>Perception</vt:lpstr>
      <vt:lpstr>New to International Enrollment Management:  Getting the Most from NAFSA</vt:lpstr>
      <vt:lpstr>Presenters</vt:lpstr>
      <vt:lpstr>Overview</vt:lpstr>
      <vt:lpstr>The International Enrollment Management (IEM) Knowledge Community (KC)</vt:lpstr>
      <vt:lpstr>The International Enrollment Management (IEM) Knowledge Community (KC)</vt:lpstr>
      <vt:lpstr>Activities: Pan-KCIEM</vt:lpstr>
      <vt:lpstr>Sponsored Program Administration Resources and Activities</vt:lpstr>
      <vt:lpstr>Resources: Sponsored Program Administration </vt:lpstr>
      <vt:lpstr>Activities: Sponsored Program Administration </vt:lpstr>
      <vt:lpstr>Recruitment, Advising, Marketing, and Admissions (RAMA) Resources and Activities:</vt:lpstr>
      <vt:lpstr>Resources: Recruitment, Advising, Marketing, and Admissions (RAMA)</vt:lpstr>
      <vt:lpstr>Activities: Recruitment, Advising, Marketing, and Admissions (RAMA)</vt:lpstr>
      <vt:lpstr>Resources: Recruitment, Advising, Marketing, and Admissions (RAMA)</vt:lpstr>
      <vt:lpstr>Admissions and Credential Evaluation (ACE) Resources and Activities</vt:lpstr>
      <vt:lpstr>Resources: Admissions and Credential Evaluation (ACE)</vt:lpstr>
      <vt:lpstr>Activities: Admissions and Credential Evaluation (ACE)</vt:lpstr>
      <vt:lpstr>Activities Admissions and Credential Evaluation (ACE)</vt:lpstr>
      <vt:lpstr>Intensive English Programs (IEPs) Resources and Activities</vt:lpstr>
      <vt:lpstr>Resources: Intensive English Programs (IEPs)</vt:lpstr>
      <vt:lpstr>Activities: Intensive English Programs (IEPs) </vt:lpstr>
      <vt:lpstr>Activities: Intensive English Programs (IEPs) </vt:lpstr>
      <vt:lpstr>Activities: Intensive English Programs (IEPs) </vt:lpstr>
      <vt:lpstr>Get Involved</vt:lpstr>
      <vt:lpstr>National Level</vt:lpstr>
      <vt:lpstr>Regional Level</vt:lpstr>
      <vt:lpstr>State and Local Level </vt:lpstr>
      <vt:lpstr>Your Presenters at NAFSA 2016:</vt:lpstr>
      <vt:lpstr>The End </vt:lpstr>
    </vt:vector>
  </TitlesOfParts>
  <Company>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to International Enrollment Management:  Getting the Most from NAFSA</dc:title>
  <dc:creator>Adam Chen</dc:creator>
  <cp:lastModifiedBy>Sonya Brauchle</cp:lastModifiedBy>
  <cp:revision>104</cp:revision>
  <dcterms:created xsi:type="dcterms:W3CDTF">2016-05-31T14:44:30Z</dcterms:created>
  <dcterms:modified xsi:type="dcterms:W3CDTF">2016-06-06T15:42:32Z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0x0101002E4E5247F879554B8249310ED72DDD89</vt:lpwstr>
  </property>
</Properties>
</file>